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2" r:id="rId1"/>
  </p:sldMasterIdLst>
  <p:sldIdLst>
    <p:sldId id="30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73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sorterViewPr>
    <p:cViewPr>
      <p:scale>
        <a:sx n="100" d="100"/>
        <a:sy n="100" d="100"/>
      </p:scale>
      <p:origin x="0" y="-521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faculty\Desktop\Survey_Report_comment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sabysachi\Desktop\Survey_Report_comment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faculty\Desktop\Survey_Report_commen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faculty\Desktop\Survey_Report_commen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faculty\Desktop\Survey_Report_comment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faculty\Desktop\Survey_Report_comment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SABYASACHI\Desktop\Survey_Report_comment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[Survey_Report_comments.xlsx]Counts!$C$2:$C$6</c:f>
              <c:strCache>
                <c:ptCount val="5"/>
                <c:pt idx="0">
                  <c:v> Poor                                                               </c:v>
                </c:pt>
                <c:pt idx="1">
                  <c:v> Below Average                                                      </c:v>
                </c:pt>
                <c:pt idx="2">
                  <c:v> Average                                                            </c:v>
                </c:pt>
                <c:pt idx="3">
                  <c:v> Good                                                               </c:v>
                </c:pt>
                <c:pt idx="4">
                  <c:v> Excellent                                                          </c:v>
                </c:pt>
              </c:strCache>
            </c:strRef>
          </c:cat>
          <c:val>
            <c:numRef>
              <c:f>[Survey_Report_comments.xlsx]Counts!$E$2:$E$6</c:f>
              <c:numCache>
                <c:formatCode>0.00</c:formatCode>
                <c:ptCount val="5"/>
                <c:pt idx="0">
                  <c:v>5.0109729334308701</c:v>
                </c:pt>
                <c:pt idx="1">
                  <c:v>7.2421360643745425</c:v>
                </c:pt>
                <c:pt idx="2">
                  <c:v>33.9063643013899</c:v>
                </c:pt>
                <c:pt idx="3">
                  <c:v>43.891733723482076</c:v>
                </c:pt>
                <c:pt idx="4">
                  <c:v>9.9487929773226043</c:v>
                </c:pt>
              </c:numCache>
            </c:numRef>
          </c:val>
          <c:extLst>
            <c:ext xmlns:c16="http://schemas.microsoft.com/office/drawing/2014/chart" uri="{C3380CC4-5D6E-409C-BE32-E72D297353CC}">
              <c16:uniqueId val="{00000000-FEF4-409A-8EA0-CB4484AA0C31}"/>
            </c:ext>
          </c:extLst>
        </c:ser>
        <c:dLbls>
          <c:dLblPos val="outEnd"/>
          <c:showLegendKey val="0"/>
          <c:showVal val="1"/>
          <c:showCatName val="0"/>
          <c:showSerName val="0"/>
          <c:showPercent val="0"/>
          <c:showBubbleSize val="0"/>
        </c:dLbls>
        <c:gapWidth val="219"/>
        <c:overlap val="-27"/>
        <c:axId val="1553177936"/>
        <c:axId val="1553175440"/>
      </c:barChart>
      <c:catAx>
        <c:axId val="155317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020000" spcFirstLastPara="1" vertOverflow="ellipsis" wrap="square" anchor="ctr" anchorCtr="1"/>
          <a:lstStyle/>
          <a:p>
            <a:pPr>
              <a:defRPr sz="1600" b="0" i="0" u="none" strike="noStrike" kern="1200" baseline="0">
                <a:solidFill>
                  <a:schemeClr val="accent2">
                    <a:lumMod val="50000"/>
                  </a:schemeClr>
                </a:solidFill>
                <a:effectLst/>
                <a:latin typeface="+mn-lt"/>
                <a:ea typeface="+mn-ea"/>
                <a:cs typeface="+mn-cs"/>
              </a:defRPr>
            </a:pPr>
            <a:endParaRPr lang="en-US"/>
          </a:p>
        </c:txPr>
        <c:crossAx val="1553175440"/>
        <c:crosses val="autoZero"/>
        <c:auto val="1"/>
        <c:lblAlgn val="ctr"/>
        <c:lblOffset val="100"/>
        <c:noMultiLvlLbl val="0"/>
      </c:catAx>
      <c:valAx>
        <c:axId val="155317544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53177936"/>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[Survey_Report_comments.xlsx]Counts!$C$40:$C$44</c:f>
              <c:strCache>
                <c:ptCount val="5"/>
                <c:pt idx="0">
                  <c:v> Not at all helpful                                                 </c:v>
                </c:pt>
                <c:pt idx="1">
                  <c:v> Slightly helpful                                                   </c:v>
                </c:pt>
                <c:pt idx="2">
                  <c:v> Moderately helpful                                                 </c:v>
                </c:pt>
                <c:pt idx="3">
                  <c:v> Very helpful                                                       </c:v>
                </c:pt>
                <c:pt idx="4">
                  <c:v> Extremely helpful                                                  </c:v>
                </c:pt>
              </c:strCache>
            </c:strRef>
          </c:cat>
          <c:val>
            <c:numRef>
              <c:f>[Survey_Report_comments.xlsx]Counts!$E$40:$E$44</c:f>
              <c:numCache>
                <c:formatCode>0.00</c:formatCode>
                <c:ptCount val="5"/>
                <c:pt idx="0">
                  <c:v>3.9970663733039968</c:v>
                </c:pt>
                <c:pt idx="1">
                  <c:v>12.1012101210121</c:v>
                </c:pt>
                <c:pt idx="2">
                  <c:v>27.209387605427207</c:v>
                </c:pt>
                <c:pt idx="3">
                  <c:v>43.74770810414374</c:v>
                </c:pt>
                <c:pt idx="4">
                  <c:v>12.944627796112943</c:v>
                </c:pt>
              </c:numCache>
            </c:numRef>
          </c:val>
          <c:extLst>
            <c:ext xmlns:c16="http://schemas.microsoft.com/office/drawing/2014/chart" uri="{C3380CC4-5D6E-409C-BE32-E72D297353CC}">
              <c16:uniqueId val="{00000000-FB2C-44CA-8CFE-4CB8AAD27DCF}"/>
            </c:ext>
          </c:extLst>
        </c:ser>
        <c:dLbls>
          <c:dLblPos val="outEnd"/>
          <c:showLegendKey val="0"/>
          <c:showVal val="1"/>
          <c:showCatName val="0"/>
          <c:showSerName val="0"/>
          <c:showPercent val="0"/>
          <c:showBubbleSize val="0"/>
        </c:dLbls>
        <c:gapWidth val="219"/>
        <c:overlap val="-27"/>
        <c:axId val="1400646480"/>
        <c:axId val="1400646896"/>
      </c:barChart>
      <c:catAx>
        <c:axId val="1400646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720000" spcFirstLastPara="1" vertOverflow="ellipsis" wrap="square" anchor="ctr" anchorCtr="1"/>
          <a:lstStyle/>
          <a:p>
            <a:pPr>
              <a:defRPr sz="1400" b="0" i="0" u="none" strike="noStrike" kern="1200" baseline="0">
                <a:solidFill>
                  <a:schemeClr val="tx1">
                    <a:lumMod val="65000"/>
                    <a:lumOff val="35000"/>
                  </a:schemeClr>
                </a:solidFill>
                <a:effectLst/>
                <a:latin typeface="+mn-lt"/>
                <a:ea typeface="+mn-ea"/>
                <a:cs typeface="+mn-cs"/>
              </a:defRPr>
            </a:pPr>
            <a:endParaRPr lang="en-US"/>
          </a:p>
        </c:txPr>
        <c:crossAx val="1400646896"/>
        <c:crosses val="autoZero"/>
        <c:auto val="1"/>
        <c:lblAlgn val="ctr"/>
        <c:lblOffset val="100"/>
        <c:noMultiLvlLbl val="0"/>
      </c:catAx>
      <c:valAx>
        <c:axId val="140064689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00646480"/>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Counts!$C$45:$C$47</c:f>
              <c:strCache>
                <c:ptCount val="3"/>
                <c:pt idx="0">
                  <c:v> Highly stressful                                                   </c:v>
                </c:pt>
                <c:pt idx="1">
                  <c:v> Moderately stressful                                                </c:v>
                </c:pt>
                <c:pt idx="2">
                  <c:v> Not at all stressful                                               </c:v>
                </c:pt>
              </c:strCache>
            </c:strRef>
          </c:cat>
          <c:val>
            <c:numRef>
              <c:f>Counts!$F$45:$F$47</c:f>
              <c:numCache>
                <c:formatCode>General</c:formatCode>
                <c:ptCount val="3"/>
                <c:pt idx="0">
                  <c:v>22.299523983888683</c:v>
                </c:pt>
                <c:pt idx="1">
                  <c:v>50.640790919077261</c:v>
                </c:pt>
                <c:pt idx="2">
                  <c:v>27.059685097034052</c:v>
                </c:pt>
              </c:numCache>
            </c:numRef>
          </c:val>
          <c:extLst>
            <c:ext xmlns:c16="http://schemas.microsoft.com/office/drawing/2014/chart" uri="{C3380CC4-5D6E-409C-BE32-E72D297353CC}">
              <c16:uniqueId val="{00000000-C3BD-4E03-8764-CF2FACDC55D6}"/>
            </c:ext>
          </c:extLst>
        </c:ser>
        <c:dLbls>
          <c:dLblPos val="outEnd"/>
          <c:showLegendKey val="0"/>
          <c:showVal val="1"/>
          <c:showCatName val="0"/>
          <c:showSerName val="0"/>
          <c:showPercent val="0"/>
          <c:showBubbleSize val="0"/>
        </c:dLbls>
        <c:gapWidth val="219"/>
        <c:overlap val="-27"/>
        <c:axId val="825095071"/>
        <c:axId val="825093823"/>
      </c:barChart>
      <c:catAx>
        <c:axId val="825095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080000" spcFirstLastPara="1" vertOverflow="ellipsis" wrap="square" anchor="ctr" anchorCtr="1"/>
          <a:lstStyle/>
          <a:p>
            <a:pPr>
              <a:defRPr sz="1400" b="0" i="0" u="none" strike="noStrike" kern="1200" baseline="0">
                <a:solidFill>
                  <a:schemeClr val="tx1">
                    <a:lumMod val="65000"/>
                    <a:lumOff val="35000"/>
                  </a:schemeClr>
                </a:solidFill>
                <a:effectLst/>
                <a:latin typeface="+mn-lt"/>
                <a:ea typeface="+mn-ea"/>
                <a:cs typeface="+mn-cs"/>
              </a:defRPr>
            </a:pPr>
            <a:endParaRPr lang="en-US"/>
          </a:p>
        </c:txPr>
        <c:crossAx val="825093823"/>
        <c:crosses val="autoZero"/>
        <c:auto val="1"/>
        <c:lblAlgn val="ctr"/>
        <c:lblOffset val="100"/>
        <c:noMultiLvlLbl val="0"/>
      </c:catAx>
      <c:valAx>
        <c:axId val="825093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25095071"/>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[Survey_Report_comments.xlsx]Counts!$C$48:$C$52</c:f>
              <c:strCache>
                <c:ptCount val="5"/>
                <c:pt idx="0">
                  <c:v> Very much disturbing                                               </c:v>
                </c:pt>
                <c:pt idx="1">
                  <c:v> Not so good                                                        </c:v>
                </c:pt>
                <c:pt idx="2">
                  <c:v> Neither Good nor bad                                               </c:v>
                </c:pt>
                <c:pt idx="3">
                  <c:v> Good                                                               </c:v>
                </c:pt>
                <c:pt idx="4">
                  <c:v> Excellent                                                          </c:v>
                </c:pt>
              </c:strCache>
            </c:strRef>
          </c:cat>
          <c:val>
            <c:numRef>
              <c:f>[Survey_Report_comments.xlsx]Counts!$E$48:$E$52</c:f>
              <c:numCache>
                <c:formatCode>0.00</c:formatCode>
                <c:ptCount val="5"/>
                <c:pt idx="0">
                  <c:v>6.4327485380116958</c:v>
                </c:pt>
                <c:pt idx="1">
                  <c:v>13.413742690058479</c:v>
                </c:pt>
                <c:pt idx="2">
                  <c:v>24.817251461988302</c:v>
                </c:pt>
                <c:pt idx="3">
                  <c:v>39.583333333333329</c:v>
                </c:pt>
                <c:pt idx="4">
                  <c:v>15.752923976608185</c:v>
                </c:pt>
              </c:numCache>
            </c:numRef>
          </c:val>
          <c:extLst>
            <c:ext xmlns:c16="http://schemas.microsoft.com/office/drawing/2014/chart" uri="{C3380CC4-5D6E-409C-BE32-E72D297353CC}">
              <c16:uniqueId val="{00000000-C398-4498-8683-218B3B11B526}"/>
            </c:ext>
          </c:extLst>
        </c:ser>
        <c:dLbls>
          <c:dLblPos val="outEnd"/>
          <c:showLegendKey val="0"/>
          <c:showVal val="1"/>
          <c:showCatName val="0"/>
          <c:showSerName val="0"/>
          <c:showPercent val="0"/>
          <c:showBubbleSize val="0"/>
        </c:dLbls>
        <c:gapWidth val="219"/>
        <c:overlap val="-27"/>
        <c:axId val="1400647312"/>
        <c:axId val="1400649808"/>
      </c:barChart>
      <c:catAx>
        <c:axId val="1400647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080000" spcFirstLastPara="1" vertOverflow="ellipsis" wrap="square" anchor="ctr" anchorCtr="1"/>
          <a:lstStyle/>
          <a:p>
            <a:pPr>
              <a:defRPr sz="1400" b="0" i="0" u="none" strike="noStrike" kern="1200" baseline="0">
                <a:solidFill>
                  <a:schemeClr val="tx1">
                    <a:lumMod val="65000"/>
                    <a:lumOff val="35000"/>
                  </a:schemeClr>
                </a:solidFill>
                <a:effectLst/>
                <a:latin typeface="+mn-lt"/>
                <a:ea typeface="+mn-ea"/>
                <a:cs typeface="+mn-cs"/>
              </a:defRPr>
            </a:pPr>
            <a:endParaRPr lang="en-US"/>
          </a:p>
        </c:txPr>
        <c:crossAx val="1400649808"/>
        <c:crosses val="autoZero"/>
        <c:auto val="1"/>
        <c:lblAlgn val="ctr"/>
        <c:lblOffset val="100"/>
        <c:noMultiLvlLbl val="0"/>
      </c:catAx>
      <c:valAx>
        <c:axId val="140064980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00647312"/>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(Counts!$C$53,Counts!$C$54)</c:f>
              <c:strCache>
                <c:ptCount val="2"/>
                <c:pt idx="0">
                  <c:v> Yes                                                                </c:v>
                </c:pt>
                <c:pt idx="1">
                  <c:v> No                                                                 </c:v>
                </c:pt>
              </c:strCache>
            </c:strRef>
          </c:cat>
          <c:val>
            <c:numRef>
              <c:f>(Counts!$F$53,Counts!$F$54)</c:f>
              <c:numCache>
                <c:formatCode>General</c:formatCode>
                <c:ptCount val="2"/>
                <c:pt idx="0">
                  <c:v>70.413767850604174</c:v>
                </c:pt>
                <c:pt idx="1">
                  <c:v>29.586232149395826</c:v>
                </c:pt>
              </c:numCache>
            </c:numRef>
          </c:val>
          <c:extLst>
            <c:ext xmlns:c16="http://schemas.microsoft.com/office/drawing/2014/chart" uri="{C3380CC4-5D6E-409C-BE32-E72D297353CC}">
              <c16:uniqueId val="{00000000-EE31-4AD8-AF19-50D15189F683}"/>
            </c:ext>
          </c:extLst>
        </c:ser>
        <c:dLbls>
          <c:dLblPos val="outEnd"/>
          <c:showLegendKey val="0"/>
          <c:showVal val="1"/>
          <c:showCatName val="0"/>
          <c:showSerName val="0"/>
          <c:showPercent val="0"/>
          <c:showBubbleSize val="0"/>
        </c:dLbls>
        <c:gapWidth val="219"/>
        <c:overlap val="-27"/>
        <c:axId val="116487728"/>
        <c:axId val="116489696"/>
      </c:barChart>
      <c:catAx>
        <c:axId val="116487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60000" spcFirstLastPara="1" vertOverflow="ellipsis" wrap="square" anchor="ctr" anchorCtr="1"/>
          <a:lstStyle/>
          <a:p>
            <a:pPr>
              <a:defRPr sz="1400" b="0" i="0" u="none" strike="noStrike" kern="120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endParaRPr lang="en-US"/>
          </a:p>
        </c:txPr>
        <c:crossAx val="116489696"/>
        <c:crosses val="autoZero"/>
        <c:auto val="1"/>
        <c:lblAlgn val="ctr"/>
        <c:lblOffset val="100"/>
        <c:noMultiLvlLbl val="0"/>
      </c:catAx>
      <c:valAx>
        <c:axId val="116489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648772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[Survey_Report_comments.xlsx]Counts!$C$55:$C$57</c:f>
              <c:strCache>
                <c:ptCount val="3"/>
                <c:pt idx="0">
                  <c:v> Physical contact is must for the learning                          </c:v>
                </c:pt>
                <c:pt idx="1">
                  <c:v> Online and offline learning are equal for me                       </c:v>
                </c:pt>
                <c:pt idx="2">
                  <c:v> Physical class is not required                                     </c:v>
                </c:pt>
              </c:strCache>
            </c:strRef>
          </c:cat>
          <c:val>
            <c:numRef>
              <c:f>[Survey_Report_comments.xlsx]Counts!$E$55:$E$57</c:f>
              <c:numCache>
                <c:formatCode>0.00</c:formatCode>
                <c:ptCount val="3"/>
                <c:pt idx="0">
                  <c:v>66.263736263736263</c:v>
                </c:pt>
                <c:pt idx="1">
                  <c:v>27.72893772893773</c:v>
                </c:pt>
                <c:pt idx="2">
                  <c:v>6.0073260073260073</c:v>
                </c:pt>
              </c:numCache>
            </c:numRef>
          </c:val>
          <c:extLst>
            <c:ext xmlns:c16="http://schemas.microsoft.com/office/drawing/2014/chart" uri="{C3380CC4-5D6E-409C-BE32-E72D297353CC}">
              <c16:uniqueId val="{00000000-62C6-4240-A1D7-010C8DA01232}"/>
            </c:ext>
          </c:extLst>
        </c:ser>
        <c:dLbls>
          <c:dLblPos val="outEnd"/>
          <c:showLegendKey val="0"/>
          <c:showVal val="1"/>
          <c:showCatName val="0"/>
          <c:showSerName val="0"/>
          <c:showPercent val="0"/>
          <c:showBubbleSize val="0"/>
        </c:dLbls>
        <c:gapWidth val="219"/>
        <c:overlap val="-27"/>
        <c:axId val="1553180432"/>
        <c:axId val="1553178352"/>
      </c:barChart>
      <c:catAx>
        <c:axId val="1553180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720000" spcFirstLastPara="1" vertOverflow="ellipsis" wrap="square" anchor="ctr" anchorCtr="1"/>
          <a:lstStyle/>
          <a:p>
            <a:pPr>
              <a:defRPr sz="1400" b="0" i="0" u="none" strike="noStrike" kern="1200" baseline="0">
                <a:solidFill>
                  <a:schemeClr val="tx1">
                    <a:lumMod val="65000"/>
                    <a:lumOff val="35000"/>
                  </a:schemeClr>
                </a:solidFill>
                <a:effectLst/>
                <a:latin typeface="+mn-lt"/>
                <a:ea typeface="+mn-ea"/>
                <a:cs typeface="+mn-cs"/>
              </a:defRPr>
            </a:pPr>
            <a:endParaRPr lang="en-US"/>
          </a:p>
        </c:txPr>
        <c:crossAx val="1553178352"/>
        <c:crosses val="autoZero"/>
        <c:auto val="1"/>
        <c:lblAlgn val="ctr"/>
        <c:lblOffset val="100"/>
        <c:noMultiLvlLbl val="0"/>
      </c:catAx>
      <c:valAx>
        <c:axId val="155317835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53180432"/>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[Survey_Report_comments.xlsx]Counts!$C$58:$C$61</c:f>
              <c:strCache>
                <c:ptCount val="4"/>
                <c:pt idx="0">
                  <c:v> Daily                                                              </c:v>
                </c:pt>
                <c:pt idx="1">
                  <c:v> Weekly                                                             </c:v>
                </c:pt>
                <c:pt idx="2">
                  <c:v> Fortnight                                                          </c:v>
                </c:pt>
                <c:pt idx="3">
                  <c:v> No interaction                                                     </c:v>
                </c:pt>
              </c:strCache>
            </c:strRef>
          </c:cat>
          <c:val>
            <c:numRef>
              <c:f>[Survey_Report_comments.xlsx]Counts!$E$58:$E$61</c:f>
              <c:numCache>
                <c:formatCode>0.00</c:formatCode>
                <c:ptCount val="4"/>
                <c:pt idx="0">
                  <c:v>60.424286759326989</c:v>
                </c:pt>
                <c:pt idx="1">
                  <c:v>29.663496708119968</c:v>
                </c:pt>
                <c:pt idx="2">
                  <c:v>4.0234089246525233</c:v>
                </c:pt>
                <c:pt idx="3">
                  <c:v>5.8888076079005112</c:v>
                </c:pt>
              </c:numCache>
            </c:numRef>
          </c:val>
          <c:extLst>
            <c:ext xmlns:c16="http://schemas.microsoft.com/office/drawing/2014/chart" uri="{C3380CC4-5D6E-409C-BE32-E72D297353CC}">
              <c16:uniqueId val="{00000000-C3E0-4FE0-9EC1-C4F8C6EF4D7F}"/>
            </c:ext>
          </c:extLst>
        </c:ser>
        <c:dLbls>
          <c:dLblPos val="outEnd"/>
          <c:showLegendKey val="0"/>
          <c:showVal val="1"/>
          <c:showCatName val="0"/>
          <c:showSerName val="0"/>
          <c:showPercent val="0"/>
          <c:showBubbleSize val="0"/>
        </c:dLbls>
        <c:gapWidth val="219"/>
        <c:overlap val="-27"/>
        <c:axId val="1406643776"/>
        <c:axId val="1406644608"/>
      </c:barChart>
      <c:catAx>
        <c:axId val="1406643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780000" spcFirstLastPara="1" vertOverflow="ellipsis" wrap="square" anchor="ctr" anchorCtr="1"/>
          <a:lstStyle/>
          <a:p>
            <a:pPr>
              <a:defRPr sz="1400" b="0" i="0" u="none" strike="noStrike" kern="120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endParaRPr lang="en-US"/>
          </a:p>
        </c:txPr>
        <c:crossAx val="1406644608"/>
        <c:crosses val="autoZero"/>
        <c:auto val="1"/>
        <c:lblAlgn val="ctr"/>
        <c:lblOffset val="100"/>
        <c:noMultiLvlLbl val="0"/>
      </c:catAx>
      <c:valAx>
        <c:axId val="140664460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06643776"/>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[Survey_Report_comments.xlsx]Counts!$C$62:$C$66</c:f>
              <c:strCache>
                <c:ptCount val="5"/>
                <c:pt idx="0">
                  <c:v> Not at all                                                         </c:v>
                </c:pt>
                <c:pt idx="1">
                  <c:v> Rare Occasions                                                     </c:v>
                </c:pt>
                <c:pt idx="2">
                  <c:v> Whenever feel the requirement                                      </c:v>
                </c:pt>
                <c:pt idx="3">
                  <c:v> Frequently                                                         </c:v>
                </c:pt>
                <c:pt idx="4">
                  <c:v> Very frequently                                                    </c:v>
                </c:pt>
              </c:strCache>
            </c:strRef>
          </c:cat>
          <c:val>
            <c:numRef>
              <c:f>[Survey_Report_comments.xlsx]Counts!$E$62:$E$66</c:f>
              <c:numCache>
                <c:formatCode>0.00</c:formatCode>
                <c:ptCount val="5"/>
                <c:pt idx="0">
                  <c:v>4.7443913203383596</c:v>
                </c:pt>
                <c:pt idx="1">
                  <c:v>12.136815005516732</c:v>
                </c:pt>
                <c:pt idx="2">
                  <c:v>51.967635159985285</c:v>
                </c:pt>
                <c:pt idx="3">
                  <c:v>23.280617874218461</c:v>
                </c:pt>
                <c:pt idx="4">
                  <c:v>7.8705406399411544</c:v>
                </c:pt>
              </c:numCache>
            </c:numRef>
          </c:val>
          <c:extLst>
            <c:ext xmlns:c16="http://schemas.microsoft.com/office/drawing/2014/chart" uri="{C3380CC4-5D6E-409C-BE32-E72D297353CC}">
              <c16:uniqueId val="{00000000-E2F1-41F6-9BB3-91FF369B4F9A}"/>
            </c:ext>
          </c:extLst>
        </c:ser>
        <c:dLbls>
          <c:dLblPos val="outEnd"/>
          <c:showLegendKey val="0"/>
          <c:showVal val="1"/>
          <c:showCatName val="0"/>
          <c:showSerName val="0"/>
          <c:showPercent val="0"/>
          <c:showBubbleSize val="0"/>
        </c:dLbls>
        <c:gapWidth val="219"/>
        <c:overlap val="-27"/>
        <c:axId val="1400644816"/>
        <c:axId val="1400649808"/>
      </c:barChart>
      <c:catAx>
        <c:axId val="14006448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840000" spcFirstLastPara="1" vertOverflow="ellipsis" wrap="square" anchor="ctr" anchorCtr="1"/>
          <a:lstStyle/>
          <a:p>
            <a:pPr>
              <a:defRPr sz="1400" b="0" i="0" u="none" strike="noStrike" kern="1200" baseline="0">
                <a:solidFill>
                  <a:schemeClr val="tx1">
                    <a:lumMod val="65000"/>
                    <a:lumOff val="35000"/>
                  </a:schemeClr>
                </a:solidFill>
                <a:effectLst/>
                <a:latin typeface="+mn-lt"/>
                <a:ea typeface="+mn-ea"/>
                <a:cs typeface="+mn-cs"/>
              </a:defRPr>
            </a:pPr>
            <a:endParaRPr lang="en-US"/>
          </a:p>
        </c:txPr>
        <c:crossAx val="1400649808"/>
        <c:crosses val="autoZero"/>
        <c:auto val="1"/>
        <c:lblAlgn val="ctr"/>
        <c:lblOffset val="100"/>
        <c:noMultiLvlLbl val="0"/>
      </c:catAx>
      <c:valAx>
        <c:axId val="140064980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00644816"/>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[Survey_Report_comments.xlsx]Counts!$C$67:$C$69</c:f>
              <c:strCache>
                <c:ptCount val="3"/>
                <c:pt idx="0">
                  <c:v> Easy                                                               </c:v>
                </c:pt>
                <c:pt idx="1">
                  <c:v> Moderate                                                           </c:v>
                </c:pt>
                <c:pt idx="2">
                  <c:v> Tough                                                              </c:v>
                </c:pt>
              </c:strCache>
            </c:strRef>
          </c:cat>
          <c:val>
            <c:numRef>
              <c:f>[Survey_Report_comments.xlsx]Counts!$E$67:$E$69</c:f>
              <c:numCache>
                <c:formatCode>0.00</c:formatCode>
                <c:ptCount val="3"/>
                <c:pt idx="0">
                  <c:v>27.551775147928996</c:v>
                </c:pt>
                <c:pt idx="1">
                  <c:v>52.95857988165681</c:v>
                </c:pt>
                <c:pt idx="2">
                  <c:v>19.489644970414201</c:v>
                </c:pt>
              </c:numCache>
            </c:numRef>
          </c:val>
          <c:extLst>
            <c:ext xmlns:c16="http://schemas.microsoft.com/office/drawing/2014/chart" uri="{C3380CC4-5D6E-409C-BE32-E72D297353CC}">
              <c16:uniqueId val="{00000000-7964-4488-8171-9232BB726557}"/>
            </c:ext>
          </c:extLst>
        </c:ser>
        <c:dLbls>
          <c:dLblPos val="outEnd"/>
          <c:showLegendKey val="0"/>
          <c:showVal val="1"/>
          <c:showCatName val="0"/>
          <c:showSerName val="0"/>
          <c:showPercent val="0"/>
          <c:showBubbleSize val="0"/>
        </c:dLbls>
        <c:gapWidth val="219"/>
        <c:overlap val="-27"/>
        <c:axId val="1400642320"/>
        <c:axId val="1553175440"/>
      </c:barChart>
      <c:catAx>
        <c:axId val="1400642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900000" spcFirstLastPara="1" vertOverflow="ellipsis" wrap="square" anchor="ctr" anchorCtr="1"/>
          <a:lstStyle/>
          <a:p>
            <a:pPr>
              <a:defRPr sz="1400" b="0" i="0" u="none" strike="noStrike" kern="1200" baseline="0">
                <a:solidFill>
                  <a:schemeClr val="tx1">
                    <a:lumMod val="65000"/>
                    <a:lumOff val="35000"/>
                  </a:schemeClr>
                </a:solidFill>
                <a:effectLst/>
                <a:latin typeface="+mn-lt"/>
                <a:ea typeface="+mn-ea"/>
                <a:cs typeface="+mn-cs"/>
              </a:defRPr>
            </a:pPr>
            <a:endParaRPr lang="en-US"/>
          </a:p>
        </c:txPr>
        <c:crossAx val="1553175440"/>
        <c:crosses val="autoZero"/>
        <c:auto val="1"/>
        <c:lblAlgn val="ctr"/>
        <c:lblOffset val="100"/>
        <c:noMultiLvlLbl val="0"/>
      </c:catAx>
      <c:valAx>
        <c:axId val="155317544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00642320"/>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[Survey_Report_comments.xlsx]Counts!$C$70:$C$72</c:f>
              <c:strCache>
                <c:ptCount val="3"/>
                <c:pt idx="0">
                  <c:v> Physical classroom learning                                        </c:v>
                </c:pt>
                <c:pt idx="1">
                  <c:v> Online learning                                                    </c:v>
                </c:pt>
                <c:pt idx="2">
                  <c:v> Combination of physical and Online                                 </c:v>
                </c:pt>
              </c:strCache>
            </c:strRef>
          </c:cat>
          <c:val>
            <c:numRef>
              <c:f>[Survey_Report_comments.xlsx]Counts!$E$70:$E$72</c:f>
              <c:numCache>
                <c:formatCode>0.00</c:formatCode>
                <c:ptCount val="3"/>
                <c:pt idx="0">
                  <c:v>40.014630577907823</c:v>
                </c:pt>
                <c:pt idx="1">
                  <c:v>28.127286027798096</c:v>
                </c:pt>
                <c:pt idx="2">
                  <c:v>31.858083394294074</c:v>
                </c:pt>
              </c:numCache>
            </c:numRef>
          </c:val>
          <c:extLst>
            <c:ext xmlns:c16="http://schemas.microsoft.com/office/drawing/2014/chart" uri="{C3380CC4-5D6E-409C-BE32-E72D297353CC}">
              <c16:uniqueId val="{00000000-0469-4E3D-BA19-19A62C6BFD13}"/>
            </c:ext>
          </c:extLst>
        </c:ser>
        <c:dLbls>
          <c:dLblPos val="outEnd"/>
          <c:showLegendKey val="0"/>
          <c:showVal val="1"/>
          <c:showCatName val="0"/>
          <c:showSerName val="0"/>
          <c:showPercent val="0"/>
          <c:showBubbleSize val="0"/>
        </c:dLbls>
        <c:gapWidth val="219"/>
        <c:overlap val="-27"/>
        <c:axId val="1406642528"/>
        <c:axId val="1553178352"/>
      </c:barChart>
      <c:catAx>
        <c:axId val="1406642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960000" spcFirstLastPara="1" vertOverflow="ellipsis" wrap="square" anchor="ctr" anchorCtr="1"/>
          <a:lstStyle/>
          <a:p>
            <a:pPr>
              <a:defRPr sz="1400" b="0" i="0" u="none" strike="noStrike" kern="1200" baseline="0">
                <a:solidFill>
                  <a:schemeClr val="tx1">
                    <a:lumMod val="65000"/>
                    <a:lumOff val="35000"/>
                  </a:schemeClr>
                </a:solidFill>
                <a:effectLst/>
                <a:latin typeface="+mn-lt"/>
                <a:ea typeface="+mn-ea"/>
                <a:cs typeface="+mn-cs"/>
              </a:defRPr>
            </a:pPr>
            <a:endParaRPr lang="en-US"/>
          </a:p>
        </c:txPr>
        <c:crossAx val="1553178352"/>
        <c:crosses val="autoZero"/>
        <c:auto val="1"/>
        <c:lblAlgn val="ctr"/>
        <c:lblOffset val="100"/>
        <c:noMultiLvlLbl val="0"/>
      </c:catAx>
      <c:valAx>
        <c:axId val="155317835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06642528"/>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194808214573243E-2"/>
          <c:y val="6.3002181923859646E-2"/>
          <c:w val="0.91948567916219492"/>
          <c:h val="0.77328989237748802"/>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effectLst>
                      <a:outerShdw blurRad="38100" dist="38100" dir="2700000" algn="tl">
                        <a:srgbClr val="000000">
                          <a:alpha val="43137"/>
                        </a:srgbClr>
                      </a:outerShdw>
                    </a:effectLst>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[Survey_Report_comments.xlsx]Counts!$C$7:$C$10</c:f>
              <c:strCache>
                <c:ptCount val="4"/>
                <c:pt idx="0">
                  <c:v> Yes                                                                </c:v>
                </c:pt>
                <c:pt idx="1">
                  <c:v> Managing with a device borrowed from others                        </c:v>
                </c:pt>
                <c:pt idx="2">
                  <c:v> Able to attend online learning, but the device doesnt work well   </c:v>
                </c:pt>
                <c:pt idx="3">
                  <c:v> No device and unable to join online learning                       </c:v>
                </c:pt>
              </c:strCache>
            </c:strRef>
          </c:cat>
          <c:val>
            <c:numRef>
              <c:f>[Survey_Report_comments.xlsx]Counts!$E$7:$E$10</c:f>
              <c:numCache>
                <c:formatCode>0.00</c:formatCode>
                <c:ptCount val="4"/>
                <c:pt idx="0">
                  <c:v>72.917431192660558</c:v>
                </c:pt>
                <c:pt idx="1">
                  <c:v>7.2660550458715605</c:v>
                </c:pt>
                <c:pt idx="2">
                  <c:v>17.688073394495415</c:v>
                </c:pt>
                <c:pt idx="3">
                  <c:v>2.1284403669724772</c:v>
                </c:pt>
              </c:numCache>
            </c:numRef>
          </c:val>
          <c:extLst>
            <c:ext xmlns:c16="http://schemas.microsoft.com/office/drawing/2014/chart" uri="{C3380CC4-5D6E-409C-BE32-E72D297353CC}">
              <c16:uniqueId val="{00000000-754C-4B90-B624-9A821781ABF5}"/>
            </c:ext>
          </c:extLst>
        </c:ser>
        <c:dLbls>
          <c:dLblPos val="outEnd"/>
          <c:showLegendKey val="0"/>
          <c:showVal val="1"/>
          <c:showCatName val="0"/>
          <c:showSerName val="0"/>
          <c:showPercent val="0"/>
          <c:showBubbleSize val="0"/>
        </c:dLbls>
        <c:gapWidth val="219"/>
        <c:overlap val="-27"/>
        <c:axId val="1406638784"/>
        <c:axId val="1406639616"/>
      </c:barChart>
      <c:catAx>
        <c:axId val="1406638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140000" spcFirstLastPara="1" vertOverflow="ellipsis" wrap="square" anchor="ctr" anchorCtr="1"/>
          <a:lstStyle/>
          <a:p>
            <a:pPr>
              <a:defRPr sz="1400" b="0" i="0" u="none" strike="noStrike" kern="1200" baseline="0">
                <a:solidFill>
                  <a:schemeClr val="accent2">
                    <a:lumMod val="50000"/>
                  </a:schemeClr>
                </a:solidFill>
                <a:effectLst/>
                <a:latin typeface="+mn-lt"/>
                <a:ea typeface="+mn-ea"/>
                <a:cs typeface="+mn-cs"/>
              </a:defRPr>
            </a:pPr>
            <a:endParaRPr lang="en-US"/>
          </a:p>
        </c:txPr>
        <c:crossAx val="1406639616"/>
        <c:crosses val="autoZero"/>
        <c:auto val="1"/>
        <c:lblAlgn val="ctr"/>
        <c:lblOffset val="100"/>
        <c:noMultiLvlLbl val="0"/>
      </c:catAx>
      <c:valAx>
        <c:axId val="140663961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endParaRPr lang="en-US"/>
          </a:p>
        </c:txPr>
        <c:crossAx val="1406638784"/>
        <c:crosses val="autoZero"/>
        <c:crossBetween val="between"/>
      </c:valAx>
      <c:spPr>
        <a:noFill/>
        <a:ln>
          <a:noFill/>
        </a:ln>
        <a:effectLst/>
      </c:spPr>
    </c:plotArea>
    <c:plotVisOnly val="1"/>
    <c:dispBlanksAs val="gap"/>
    <c:showDLblsOverMax val="0"/>
  </c:chart>
  <c:spPr>
    <a:noFill/>
    <a:ln>
      <a:noFill/>
    </a:ln>
    <a:effectLst/>
  </c:spPr>
  <c:txPr>
    <a:bodyPr/>
    <a:lstStyle/>
    <a:p>
      <a:pPr>
        <a:defRPr sz="1400">
          <a:effectLst>
            <a:outerShdw blurRad="38100" dist="38100" dir="2700000" algn="tl">
              <a:srgbClr val="000000">
                <a:alpha val="43137"/>
              </a:srgbClr>
            </a:outerShdw>
          </a:effectLst>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Counts!$C$11:$C$14</c:f>
              <c:strCache>
                <c:ptCount val="4"/>
                <c:pt idx="0">
                  <c:v> Laptop                                                             </c:v>
                </c:pt>
                <c:pt idx="1">
                  <c:v> Desktop                                                            </c:v>
                </c:pt>
                <c:pt idx="2">
                  <c:v> Tablet                                                             </c:v>
                </c:pt>
                <c:pt idx="3">
                  <c:v> Smartphone                                                         </c:v>
                </c:pt>
              </c:strCache>
            </c:strRef>
          </c:cat>
          <c:val>
            <c:numRef>
              <c:f>Counts!$F$11:$F$14</c:f>
              <c:numCache>
                <c:formatCode>General</c:formatCode>
                <c:ptCount val="4"/>
                <c:pt idx="0">
                  <c:v>22.453450164293539</c:v>
                </c:pt>
                <c:pt idx="1">
                  <c:v>1.2778386272362177</c:v>
                </c:pt>
                <c:pt idx="2">
                  <c:v>1.2413289521723256</c:v>
                </c:pt>
                <c:pt idx="3">
                  <c:v>75.027382256297926</c:v>
                </c:pt>
              </c:numCache>
            </c:numRef>
          </c:val>
          <c:extLst>
            <c:ext xmlns:c16="http://schemas.microsoft.com/office/drawing/2014/chart" uri="{C3380CC4-5D6E-409C-BE32-E72D297353CC}">
              <c16:uniqueId val="{00000000-4BC0-4489-B4CB-079A93B12697}"/>
            </c:ext>
          </c:extLst>
        </c:ser>
        <c:dLbls>
          <c:showLegendKey val="0"/>
          <c:showVal val="0"/>
          <c:showCatName val="0"/>
          <c:showSerName val="0"/>
          <c:showPercent val="0"/>
          <c:showBubbleSize val="0"/>
        </c:dLbls>
        <c:gapWidth val="219"/>
        <c:overlap val="-27"/>
        <c:axId val="730966143"/>
        <c:axId val="730966559"/>
      </c:barChart>
      <c:catAx>
        <c:axId val="7309661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200000" spcFirstLastPara="1" vertOverflow="ellipsis" wrap="square" anchor="ctr" anchorCtr="1"/>
          <a:lstStyle/>
          <a:p>
            <a:pPr>
              <a:defRPr sz="1400" b="0" i="0" u="none" strike="noStrike" kern="1200" baseline="0">
                <a:solidFill>
                  <a:schemeClr val="accent2">
                    <a:lumMod val="50000"/>
                  </a:schemeClr>
                </a:solidFill>
                <a:effectLst/>
                <a:latin typeface="+mn-lt"/>
                <a:ea typeface="+mn-ea"/>
                <a:cs typeface="+mn-cs"/>
              </a:defRPr>
            </a:pPr>
            <a:endParaRPr lang="en-US"/>
          </a:p>
        </c:txPr>
        <c:crossAx val="730966559"/>
        <c:crosses val="autoZero"/>
        <c:auto val="1"/>
        <c:lblAlgn val="ctr"/>
        <c:lblOffset val="100"/>
        <c:noMultiLvlLbl val="0"/>
      </c:catAx>
      <c:valAx>
        <c:axId val="7309665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30966143"/>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Counts!$C$15:$C$16</c:f>
              <c:strCache>
                <c:ptCount val="2"/>
                <c:pt idx="0">
                  <c:v> Yes                                                                </c:v>
                </c:pt>
                <c:pt idx="1">
                  <c:v> No                                                                 </c:v>
                </c:pt>
              </c:strCache>
            </c:strRef>
          </c:cat>
          <c:val>
            <c:numRef>
              <c:f>Counts!$F$15:$F$16</c:f>
              <c:numCache>
                <c:formatCode>General</c:formatCode>
                <c:ptCount val="2"/>
                <c:pt idx="0">
                  <c:v>63.234757210660824</c:v>
                </c:pt>
                <c:pt idx="1">
                  <c:v>36.765242789339176</c:v>
                </c:pt>
              </c:numCache>
            </c:numRef>
          </c:val>
          <c:extLst>
            <c:ext xmlns:c16="http://schemas.microsoft.com/office/drawing/2014/chart" uri="{C3380CC4-5D6E-409C-BE32-E72D297353CC}">
              <c16:uniqueId val="{00000000-DD0D-42E1-A37F-9EEA2EE3557A}"/>
            </c:ext>
          </c:extLst>
        </c:ser>
        <c:dLbls>
          <c:dLblPos val="outEnd"/>
          <c:showLegendKey val="0"/>
          <c:showVal val="1"/>
          <c:showCatName val="0"/>
          <c:showSerName val="0"/>
          <c:showPercent val="0"/>
          <c:showBubbleSize val="0"/>
        </c:dLbls>
        <c:gapWidth val="106"/>
        <c:overlap val="56"/>
        <c:axId val="739989007"/>
        <c:axId val="739983183"/>
      </c:barChart>
      <c:catAx>
        <c:axId val="739989007"/>
        <c:scaling>
          <c:orientation val="minMax"/>
        </c:scaling>
        <c:delete val="0"/>
        <c:axPos val="b"/>
        <c:numFmt formatCode="General" sourceLinked="1"/>
        <c:majorTickMark val="in"/>
        <c:minorTickMark val="out"/>
        <c:tickLblPos val="low"/>
        <c:spPr>
          <a:noFill/>
          <a:ln w="9525" cap="flat" cmpd="sng" algn="ctr">
            <a:solidFill>
              <a:schemeClr val="tx1">
                <a:lumMod val="15000"/>
                <a:lumOff val="85000"/>
              </a:schemeClr>
            </a:solidFill>
            <a:round/>
          </a:ln>
          <a:effectLst/>
        </c:spPr>
        <c:txPr>
          <a:bodyPr rot="180000" spcFirstLastPara="1" vertOverflow="ellipsis" wrap="square" anchor="ctr" anchorCtr="0"/>
          <a:lstStyle/>
          <a:p>
            <a:pPr>
              <a:defRPr sz="1400" b="0" i="0" u="none" strike="noStrike" kern="1200" baseline="0">
                <a:solidFill>
                  <a:schemeClr val="accent2">
                    <a:lumMod val="50000"/>
                  </a:schemeClr>
                </a:solidFill>
                <a:effectLst>
                  <a:outerShdw blurRad="38100" dist="38100" dir="2700000" algn="tl">
                    <a:srgbClr val="000000">
                      <a:alpha val="43137"/>
                    </a:srgbClr>
                  </a:outerShdw>
                </a:effectLst>
                <a:latin typeface="+mn-lt"/>
                <a:ea typeface="+mn-ea"/>
                <a:cs typeface="+mn-cs"/>
              </a:defRPr>
            </a:pPr>
            <a:endParaRPr lang="en-US"/>
          </a:p>
        </c:txPr>
        <c:crossAx val="739983183"/>
        <c:crosses val="autoZero"/>
        <c:auto val="1"/>
        <c:lblAlgn val="l"/>
        <c:lblOffset val="100"/>
        <c:tickLblSkip val="1"/>
        <c:noMultiLvlLbl val="0"/>
      </c:catAx>
      <c:valAx>
        <c:axId val="7399831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39989007"/>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016751181836768E-2"/>
          <c:y val="0.14529207101921138"/>
          <c:w val="0.86936886752199694"/>
          <c:h val="0.72232726570482464"/>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[Survey_Report_comments.xlsx]Counts!$C$17:$C$20</c:f>
              <c:strCache>
                <c:ptCount val="4"/>
                <c:pt idx="0">
                  <c:v> Fast internet (loads webpage fast, clarity in audio etc.)          </c:v>
                </c:pt>
                <c:pt idx="1">
                  <c:v> Adequate internet (loads but need to wait for sometime)            </c:v>
                </c:pt>
                <c:pt idx="2">
                  <c:v>Slow internet (takes more time to load the pages)                  </c:v>
                </c:pt>
                <c:pt idx="3">
                  <c:v> No internet                                                        </c:v>
                </c:pt>
              </c:strCache>
            </c:strRef>
          </c:cat>
          <c:val>
            <c:numRef>
              <c:f>[Survey_Report_comments.xlsx]Counts!$E$17:$E$20</c:f>
              <c:numCache>
                <c:formatCode>0.00</c:formatCode>
                <c:ptCount val="4"/>
                <c:pt idx="0">
                  <c:v>21.277372262773721</c:v>
                </c:pt>
                <c:pt idx="1">
                  <c:v>49.270072992700726</c:v>
                </c:pt>
                <c:pt idx="2">
                  <c:v>28.284671532846712</c:v>
                </c:pt>
                <c:pt idx="3">
                  <c:v>1.167883211678832</c:v>
                </c:pt>
              </c:numCache>
            </c:numRef>
          </c:val>
          <c:extLst>
            <c:ext xmlns:c16="http://schemas.microsoft.com/office/drawing/2014/chart" uri="{C3380CC4-5D6E-409C-BE32-E72D297353CC}">
              <c16:uniqueId val="{00000000-6A05-45C3-80A2-68F453C0BCFD}"/>
            </c:ext>
          </c:extLst>
        </c:ser>
        <c:dLbls>
          <c:dLblPos val="outEnd"/>
          <c:showLegendKey val="0"/>
          <c:showVal val="1"/>
          <c:showCatName val="0"/>
          <c:showSerName val="0"/>
          <c:showPercent val="0"/>
          <c:showBubbleSize val="0"/>
        </c:dLbls>
        <c:gapWidth val="219"/>
        <c:overlap val="-27"/>
        <c:axId val="1406643776"/>
        <c:axId val="1553181264"/>
      </c:barChart>
      <c:catAx>
        <c:axId val="1406643776"/>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960000" spcFirstLastPara="1" vertOverflow="ellipsis" wrap="square" anchor="ctr" anchorCtr="1"/>
          <a:lstStyle/>
          <a:p>
            <a:pPr>
              <a:defRPr sz="1400" b="0" i="0" u="none" strike="noStrike" kern="1200" baseline="0">
                <a:solidFill>
                  <a:schemeClr val="accent2">
                    <a:lumMod val="50000"/>
                  </a:schemeClr>
                </a:solidFill>
                <a:effectLst/>
                <a:latin typeface="+mn-lt"/>
                <a:ea typeface="+mn-ea"/>
                <a:cs typeface="+mn-cs"/>
              </a:defRPr>
            </a:pPr>
            <a:endParaRPr lang="en-US"/>
          </a:p>
        </c:txPr>
        <c:crossAx val="1553181264"/>
        <c:crosses val="autoZero"/>
        <c:auto val="1"/>
        <c:lblAlgn val="ctr"/>
        <c:lblOffset val="100"/>
        <c:noMultiLvlLbl val="0"/>
      </c:catAx>
      <c:valAx>
        <c:axId val="155318126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06643776"/>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Counts!$C$21:$C$24</c:f>
              <c:strCache>
                <c:ptCount val="4"/>
                <c:pt idx="0">
                  <c:v> 3-5 hours                                                          </c:v>
                </c:pt>
                <c:pt idx="1">
                  <c:v> 5-7 hours                                                          </c:v>
                </c:pt>
                <c:pt idx="2">
                  <c:v> 7-10 hours                                                         </c:v>
                </c:pt>
                <c:pt idx="3">
                  <c:v> 10+ hours                                                          </c:v>
                </c:pt>
              </c:strCache>
            </c:strRef>
          </c:cat>
          <c:val>
            <c:numRef>
              <c:f>Counts!$F$21:$F$24</c:f>
              <c:numCache>
                <c:formatCode>General</c:formatCode>
                <c:ptCount val="4"/>
                <c:pt idx="0">
                  <c:v>43.270993766043269</c:v>
                </c:pt>
                <c:pt idx="1">
                  <c:v>42.940960762742939</c:v>
                </c:pt>
                <c:pt idx="2">
                  <c:v>11.514484781811513</c:v>
                </c:pt>
                <c:pt idx="3">
                  <c:v>2.2735606894022733</c:v>
                </c:pt>
              </c:numCache>
            </c:numRef>
          </c:val>
          <c:extLst>
            <c:ext xmlns:c16="http://schemas.microsoft.com/office/drawing/2014/chart" uri="{C3380CC4-5D6E-409C-BE32-E72D297353CC}">
              <c16:uniqueId val="{00000000-69F4-4362-B894-AFC6FDC9659D}"/>
            </c:ext>
          </c:extLst>
        </c:ser>
        <c:dLbls>
          <c:dLblPos val="outEnd"/>
          <c:showLegendKey val="0"/>
          <c:showVal val="1"/>
          <c:showCatName val="0"/>
          <c:showSerName val="0"/>
          <c:showPercent val="0"/>
          <c:showBubbleSize val="0"/>
        </c:dLbls>
        <c:gapWidth val="219"/>
        <c:overlap val="-27"/>
        <c:axId val="657001935"/>
        <c:axId val="657002351"/>
      </c:barChart>
      <c:catAx>
        <c:axId val="657001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020000" spcFirstLastPara="1" vertOverflow="ellipsis" wrap="square" anchor="ctr" anchorCtr="1"/>
          <a:lstStyle/>
          <a:p>
            <a:pPr>
              <a:defRPr sz="1400" b="0" i="0" u="none" strike="noStrike" kern="1200" baseline="0">
                <a:solidFill>
                  <a:schemeClr val="accent2">
                    <a:lumMod val="50000"/>
                  </a:schemeClr>
                </a:solidFill>
                <a:effectLst/>
                <a:latin typeface="+mn-lt"/>
                <a:ea typeface="+mn-ea"/>
                <a:cs typeface="+mn-cs"/>
              </a:defRPr>
            </a:pPr>
            <a:endParaRPr lang="en-US"/>
          </a:p>
        </c:txPr>
        <c:crossAx val="657002351"/>
        <c:crosses val="autoZero"/>
        <c:auto val="1"/>
        <c:lblAlgn val="ctr"/>
        <c:lblOffset val="100"/>
        <c:noMultiLvlLbl val="0"/>
      </c:catAx>
      <c:valAx>
        <c:axId val="65700235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57001935"/>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[Survey_Report_comments.xlsx]Counts!$C$25:$C$29</c:f>
              <c:strCache>
                <c:ptCount val="5"/>
                <c:pt idx="0">
                  <c:v> Not at all effective                                               </c:v>
                </c:pt>
                <c:pt idx="1">
                  <c:v> Slightly effective                                                 </c:v>
                </c:pt>
                <c:pt idx="2">
                  <c:v> Moderately effective                                               </c:v>
                </c:pt>
                <c:pt idx="3">
                  <c:v> Very effective                                                     </c:v>
                </c:pt>
                <c:pt idx="4">
                  <c:v> Extremely effective                                                </c:v>
                </c:pt>
              </c:strCache>
            </c:strRef>
          </c:cat>
          <c:val>
            <c:numRef>
              <c:f>[Survey_Report_comments.xlsx]Counts!$E$25:$E$29</c:f>
              <c:numCache>
                <c:formatCode>0.00</c:formatCode>
                <c:ptCount val="5"/>
                <c:pt idx="0">
                  <c:v>8.14380044020543</c:v>
                </c:pt>
                <c:pt idx="1">
                  <c:v>21.496698459280999</c:v>
                </c:pt>
                <c:pt idx="2">
                  <c:v>37.013939838591341</c:v>
                </c:pt>
                <c:pt idx="3">
                  <c:v>26.118855465884081</c:v>
                </c:pt>
                <c:pt idx="4">
                  <c:v>7.2267057960381518</c:v>
                </c:pt>
              </c:numCache>
            </c:numRef>
          </c:val>
          <c:extLst>
            <c:ext xmlns:c16="http://schemas.microsoft.com/office/drawing/2014/chart" uri="{C3380CC4-5D6E-409C-BE32-E72D297353CC}">
              <c16:uniqueId val="{00000000-912D-4B4F-A151-120D3DCB6227}"/>
            </c:ext>
          </c:extLst>
        </c:ser>
        <c:dLbls>
          <c:dLblPos val="outEnd"/>
          <c:showLegendKey val="0"/>
          <c:showVal val="1"/>
          <c:showCatName val="0"/>
          <c:showSerName val="0"/>
          <c:showPercent val="0"/>
          <c:showBubbleSize val="0"/>
        </c:dLbls>
        <c:gapWidth val="219"/>
        <c:overlap val="-27"/>
        <c:axId val="1400646064"/>
        <c:axId val="1400647312"/>
      </c:barChart>
      <c:catAx>
        <c:axId val="1400646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960000" spcFirstLastPara="1" vertOverflow="ellipsis" wrap="square" anchor="ctr" anchorCtr="1"/>
          <a:lstStyle/>
          <a:p>
            <a:pPr>
              <a:defRPr sz="1400" b="0" i="0" u="none" strike="noStrike" kern="1200" baseline="0">
                <a:solidFill>
                  <a:schemeClr val="accent2">
                    <a:lumMod val="50000"/>
                  </a:schemeClr>
                </a:solidFill>
                <a:effectLst/>
                <a:latin typeface="+mn-lt"/>
                <a:ea typeface="+mn-ea"/>
                <a:cs typeface="+mn-cs"/>
              </a:defRPr>
            </a:pPr>
            <a:endParaRPr lang="en-US"/>
          </a:p>
        </c:txPr>
        <c:crossAx val="1400647312"/>
        <c:crosses val="autoZero"/>
        <c:auto val="1"/>
        <c:lblAlgn val="ctr"/>
        <c:lblOffset val="100"/>
        <c:noMultiLvlLbl val="0"/>
      </c:catAx>
      <c:valAx>
        <c:axId val="140064731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00646064"/>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Counts!$C$30:$C$34</c:f>
              <c:strCache>
                <c:ptCount val="5"/>
                <c:pt idx="0">
                  <c:v> Not at all helpful                                                 </c:v>
                </c:pt>
                <c:pt idx="1">
                  <c:v> Slightly helpful                                                   </c:v>
                </c:pt>
                <c:pt idx="2">
                  <c:v> Moderately helpful                                                 </c:v>
                </c:pt>
                <c:pt idx="3">
                  <c:v> Very helpful                                                       </c:v>
                </c:pt>
                <c:pt idx="4">
                  <c:v> Extremely helpful                                                  </c:v>
                </c:pt>
              </c:strCache>
            </c:strRef>
          </c:cat>
          <c:val>
            <c:numRef>
              <c:f>Counts!$F$30:$F$34</c:f>
              <c:numCache>
                <c:formatCode>General</c:formatCode>
                <c:ptCount val="5"/>
                <c:pt idx="0">
                  <c:v>5.4331864904552134</c:v>
                </c:pt>
                <c:pt idx="1">
                  <c:v>15.528634361233481</c:v>
                </c:pt>
                <c:pt idx="2">
                  <c:v>29.148311306901615</c:v>
                </c:pt>
                <c:pt idx="3">
                  <c:v>37.885462555066077</c:v>
                </c:pt>
                <c:pt idx="4">
                  <c:v>12.004405286343612</c:v>
                </c:pt>
              </c:numCache>
            </c:numRef>
          </c:val>
          <c:extLst>
            <c:ext xmlns:c16="http://schemas.microsoft.com/office/drawing/2014/chart" uri="{C3380CC4-5D6E-409C-BE32-E72D297353CC}">
              <c16:uniqueId val="{00000000-CDC7-405F-8DF6-903DF6D3F0A0}"/>
            </c:ext>
          </c:extLst>
        </c:ser>
        <c:dLbls>
          <c:dLblPos val="outEnd"/>
          <c:showLegendKey val="0"/>
          <c:showVal val="1"/>
          <c:showCatName val="0"/>
          <c:showSerName val="0"/>
          <c:showPercent val="0"/>
          <c:showBubbleSize val="0"/>
        </c:dLbls>
        <c:gapWidth val="219"/>
        <c:overlap val="-27"/>
        <c:axId val="825100063"/>
        <c:axId val="825093407"/>
      </c:barChart>
      <c:catAx>
        <c:axId val="8251000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 spcFirstLastPara="1" vertOverflow="ellipsis" wrap="square" anchor="ctr" anchorCtr="1"/>
          <a:lstStyle/>
          <a:p>
            <a:pPr>
              <a:defRPr sz="1400" b="0" i="0" u="none" strike="noStrike" kern="1200" baseline="0">
                <a:solidFill>
                  <a:schemeClr val="accent2">
                    <a:lumMod val="50000"/>
                  </a:schemeClr>
                </a:solidFill>
                <a:effectLst/>
                <a:latin typeface="+mn-lt"/>
                <a:ea typeface="+mn-ea"/>
                <a:cs typeface="+mn-cs"/>
              </a:defRPr>
            </a:pPr>
            <a:endParaRPr lang="en-US"/>
          </a:p>
        </c:txPr>
        <c:crossAx val="825093407"/>
        <c:crosses val="autoZero"/>
        <c:auto val="1"/>
        <c:lblAlgn val="ctr"/>
        <c:lblOffset val="100"/>
        <c:noMultiLvlLbl val="0"/>
      </c:catAx>
      <c:valAx>
        <c:axId val="8250934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25100063"/>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[Survey_Report_comments.xlsx]Counts!$C$36:$C$39</c:f>
              <c:strCache>
                <c:ptCount val="4"/>
                <c:pt idx="0">
                  <c:v> No, not at all                                                     </c:v>
                </c:pt>
                <c:pt idx="1">
                  <c:v> No, there are some challenges                                      </c:v>
                </c:pt>
                <c:pt idx="2">
                  <c:v> Yes, with few difficulties                                         </c:v>
                </c:pt>
                <c:pt idx="3">
                  <c:v> Yes, very much                                                     </c:v>
                </c:pt>
              </c:strCache>
            </c:strRef>
          </c:cat>
          <c:val>
            <c:numRef>
              <c:f>[Survey_Report_comments.xlsx]Counts!$E$36:$E$39</c:f>
              <c:numCache>
                <c:formatCode>0.00</c:formatCode>
                <c:ptCount val="4"/>
                <c:pt idx="0">
                  <c:v>11.935365405802424</c:v>
                </c:pt>
                <c:pt idx="1">
                  <c:v>15.167095115681233</c:v>
                </c:pt>
                <c:pt idx="2">
                  <c:v>54.094748439221448</c:v>
                </c:pt>
                <c:pt idx="3">
                  <c:v>18.802791039294895</c:v>
                </c:pt>
              </c:numCache>
            </c:numRef>
          </c:val>
          <c:extLst>
            <c:ext xmlns:c16="http://schemas.microsoft.com/office/drawing/2014/chart" uri="{C3380CC4-5D6E-409C-BE32-E72D297353CC}">
              <c16:uniqueId val="{00000000-C793-4B57-BA3F-8BCAF1BDC08F}"/>
            </c:ext>
          </c:extLst>
        </c:ser>
        <c:dLbls>
          <c:dLblPos val="outEnd"/>
          <c:showLegendKey val="0"/>
          <c:showVal val="1"/>
          <c:showCatName val="0"/>
          <c:showSerName val="0"/>
          <c:showPercent val="0"/>
          <c:showBubbleSize val="0"/>
        </c:dLbls>
        <c:gapWidth val="219"/>
        <c:overlap val="-27"/>
        <c:axId val="1553178352"/>
        <c:axId val="1553175440"/>
      </c:barChart>
      <c:catAx>
        <c:axId val="1553178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960000" spcFirstLastPara="1" vertOverflow="ellipsis" wrap="square" anchor="ctr" anchorCtr="1"/>
          <a:lstStyle/>
          <a:p>
            <a:pPr>
              <a:defRPr sz="1400" b="0" i="0" u="none" strike="noStrike" kern="1200" baseline="0">
                <a:solidFill>
                  <a:schemeClr val="tx1">
                    <a:lumMod val="65000"/>
                    <a:lumOff val="35000"/>
                  </a:schemeClr>
                </a:solidFill>
                <a:effectLst/>
                <a:latin typeface="+mn-lt"/>
                <a:ea typeface="+mn-ea"/>
                <a:cs typeface="+mn-cs"/>
              </a:defRPr>
            </a:pPr>
            <a:endParaRPr lang="en-US"/>
          </a:p>
        </c:txPr>
        <c:crossAx val="1553175440"/>
        <c:crosses val="autoZero"/>
        <c:auto val="1"/>
        <c:lblAlgn val="ctr"/>
        <c:lblOffset val="100"/>
        <c:noMultiLvlLbl val="0"/>
      </c:catAx>
      <c:valAx>
        <c:axId val="155317544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53178352"/>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034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68660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8535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1660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0292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44735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8544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1309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4/27/2022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320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54C80-263E-416B-A8E0-580EDEADCBDC}" type="datetimeFigureOut">
              <a:rPr lang="en-US" smtClean="0"/>
              <a:t>4/27/2022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dirty="0"/>
          </a:p>
        </p:txBody>
      </p:sp>
    </p:spTree>
    <p:extLst>
      <p:ext uri="{BB962C8B-B14F-4D97-AF65-F5344CB8AC3E}">
        <p14:creationId xmlns:p14="http://schemas.microsoft.com/office/powerpoint/2010/main" val="2927812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678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4/27/2022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525459"/>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73382"/>
            <a:ext cx="10058400" cy="1751729"/>
          </a:xfrm>
        </p:spPr>
        <p:txBody>
          <a:bodyPr>
            <a:normAutofit/>
          </a:bodyPr>
          <a:lstStyle/>
          <a:p>
            <a:pPr algn="ctr"/>
            <a:r>
              <a:rPr lang="en-IN" sz="3200" dirty="0" smtClean="0"/>
              <a:t>Students’ feedback on </a:t>
            </a:r>
            <a:br>
              <a:rPr lang="en-IN" sz="3200" dirty="0" smtClean="0"/>
            </a:br>
            <a:r>
              <a:rPr lang="en-IN" sz="3200" dirty="0" smtClean="0"/>
              <a:t>Online </a:t>
            </a:r>
            <a:r>
              <a:rPr lang="en-IN" sz="3200" dirty="0" smtClean="0"/>
              <a:t>Teaching and Learning </a:t>
            </a:r>
            <a:r>
              <a:rPr lang="en-IN" sz="3200" dirty="0" smtClean="0"/>
              <a:t>Experience_2020-21</a:t>
            </a:r>
            <a:br>
              <a:rPr lang="en-IN" sz="3200" dirty="0" smtClean="0"/>
            </a:br>
            <a:r>
              <a:rPr lang="en-IN" sz="3200" dirty="0" smtClean="0"/>
              <a:t>(During </a:t>
            </a:r>
            <a:r>
              <a:rPr lang="en-IN" sz="3200" dirty="0" err="1" smtClean="0"/>
              <a:t>Covid</a:t>
            </a:r>
            <a:r>
              <a:rPr lang="en-IN" sz="3200" dirty="0" smtClean="0"/>
              <a:t> period)</a:t>
            </a:r>
            <a:endParaRPr lang="en-IN" sz="3200" dirty="0"/>
          </a:p>
        </p:txBody>
      </p:sp>
    </p:spTree>
    <p:extLst>
      <p:ext uri="{BB962C8B-B14F-4D97-AF65-F5344CB8AC3E}">
        <p14:creationId xmlns:p14="http://schemas.microsoft.com/office/powerpoint/2010/main" val="1895898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28" y="113211"/>
            <a:ext cx="8596668" cy="660400"/>
          </a:xfrm>
        </p:spPr>
        <p:txBody>
          <a:bodyPr>
            <a:normAutofit fontScale="90000"/>
          </a:bodyPr>
          <a:lstStyle/>
          <a:p>
            <a:r>
              <a:rPr lang="en-US" dirty="0"/>
              <a:t> Do you enjoy learning remotely?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7811502"/>
              </p:ext>
            </p:extLst>
          </p:nvPr>
        </p:nvGraphicFramePr>
        <p:xfrm>
          <a:off x="468328" y="773611"/>
          <a:ext cx="11013923" cy="56402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5378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139337"/>
            <a:ext cx="11680130" cy="709749"/>
          </a:xfrm>
        </p:spPr>
        <p:txBody>
          <a:bodyPr>
            <a:normAutofit fontScale="90000"/>
          </a:bodyPr>
          <a:lstStyle/>
          <a:p>
            <a:r>
              <a:rPr lang="en-US" sz="2400" dirty="0"/>
              <a:t>How helpful (explaining the PPT and other teaching materials, response to query, pedagogy &amp; sol; delivery in class) are your teachers while handling sessions online? </a:t>
            </a:r>
            <a:endParaRPr lang="en-IN"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7652603"/>
              </p:ext>
            </p:extLst>
          </p:nvPr>
        </p:nvGraphicFramePr>
        <p:xfrm>
          <a:off x="364355" y="1063308"/>
          <a:ext cx="10843576" cy="54419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83625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322" y="165463"/>
            <a:ext cx="11536437" cy="971006"/>
          </a:xfrm>
        </p:spPr>
        <p:txBody>
          <a:bodyPr>
            <a:normAutofit/>
          </a:bodyPr>
          <a:lstStyle/>
          <a:p>
            <a:r>
              <a:rPr lang="en-US" sz="3100" dirty="0" smtClean="0"/>
              <a:t>How </a:t>
            </a:r>
            <a:r>
              <a:rPr lang="en-US" sz="3100" dirty="0"/>
              <a:t>stressful (irritation, headache, anxiety, body pain) is Online learning for you during the COVID-19 pandemic? </a:t>
            </a:r>
            <a:endParaRPr lang="en-IN" sz="3100" dirty="0"/>
          </a:p>
        </p:txBody>
      </p:sp>
      <p:graphicFrame>
        <p:nvGraphicFramePr>
          <p:cNvPr id="5" name="Chart 4"/>
          <p:cNvGraphicFramePr>
            <a:graphicFrameLocks/>
          </p:cNvGraphicFramePr>
          <p:nvPr>
            <p:extLst>
              <p:ext uri="{D42A27DB-BD31-4B8C-83A1-F6EECF244321}">
                <p14:modId xmlns:p14="http://schemas.microsoft.com/office/powerpoint/2010/main" val="3736706137"/>
              </p:ext>
            </p:extLst>
          </p:nvPr>
        </p:nvGraphicFramePr>
        <p:xfrm>
          <a:off x="400594" y="1378130"/>
          <a:ext cx="11094720" cy="50487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9265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384" y="113211"/>
            <a:ext cx="11000861" cy="775063"/>
          </a:xfrm>
        </p:spPr>
        <p:txBody>
          <a:bodyPr>
            <a:normAutofit fontScale="90000"/>
          </a:bodyPr>
          <a:lstStyle/>
          <a:p>
            <a:r>
              <a:rPr lang="en-US" dirty="0"/>
              <a:t>How is the learning environment at your home?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9349935"/>
              </p:ext>
            </p:extLst>
          </p:nvPr>
        </p:nvGraphicFramePr>
        <p:xfrm>
          <a:off x="455794" y="775926"/>
          <a:ext cx="11585952" cy="56635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3055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210" y="107323"/>
            <a:ext cx="11763658" cy="1320800"/>
          </a:xfrm>
        </p:spPr>
        <p:txBody>
          <a:bodyPr>
            <a:normAutofit fontScale="90000"/>
          </a:bodyPr>
          <a:lstStyle/>
          <a:p>
            <a:r>
              <a:rPr lang="en-US" dirty="0" smtClean="0"/>
              <a:t>Are </a:t>
            </a:r>
            <a:r>
              <a:rPr lang="en-US" dirty="0"/>
              <a:t>you satisfied with the technology and software you are using for online learning? </a:t>
            </a:r>
            <a:endParaRPr lang="en-IN" dirty="0"/>
          </a:p>
        </p:txBody>
      </p:sp>
      <p:graphicFrame>
        <p:nvGraphicFramePr>
          <p:cNvPr id="6" name="Chart 5">
            <a:extLst>
              <a:ext uri="{FF2B5EF4-FFF2-40B4-BE49-F238E27FC236}">
                <a16:creationId xmlns:a16="http://schemas.microsoft.com/office/drawing/2014/main" id="{518AED5D-973C-4F8E-AA3B-D69910C9EA23}"/>
              </a:ext>
            </a:extLst>
          </p:cNvPr>
          <p:cNvGraphicFramePr>
            <a:graphicFrameLocks/>
          </p:cNvGraphicFramePr>
          <p:nvPr>
            <p:extLst>
              <p:ext uri="{D42A27DB-BD31-4B8C-83A1-F6EECF244321}">
                <p14:modId xmlns:p14="http://schemas.microsoft.com/office/powerpoint/2010/main" val="3976975620"/>
              </p:ext>
            </p:extLst>
          </p:nvPr>
        </p:nvGraphicFramePr>
        <p:xfrm>
          <a:off x="265210" y="1428123"/>
          <a:ext cx="10231072" cy="44575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6651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487" y="-123645"/>
            <a:ext cx="11818513" cy="1286238"/>
          </a:xfrm>
        </p:spPr>
        <p:txBody>
          <a:bodyPr>
            <a:normAutofit fontScale="90000"/>
          </a:bodyPr>
          <a:lstStyle/>
          <a:p>
            <a:r>
              <a:rPr lang="en-US" dirty="0"/>
              <a:t> How important is face-to-face communication for you?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3604453"/>
              </p:ext>
            </p:extLst>
          </p:nvPr>
        </p:nvGraphicFramePr>
        <p:xfrm>
          <a:off x="510438" y="1162593"/>
          <a:ext cx="11222216" cy="51866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1884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089" y="155575"/>
            <a:ext cx="11621990" cy="837202"/>
          </a:xfrm>
        </p:spPr>
        <p:txBody>
          <a:bodyPr>
            <a:normAutofit/>
          </a:bodyPr>
          <a:lstStyle/>
          <a:p>
            <a:r>
              <a:rPr lang="en-US" dirty="0"/>
              <a:t>How often do you </a:t>
            </a:r>
            <a:r>
              <a:rPr lang="en-US" dirty="0">
                <a:solidFill>
                  <a:srgbClr val="92D050"/>
                </a:solidFill>
              </a:rPr>
              <a:t>talk</a:t>
            </a:r>
            <a:r>
              <a:rPr lang="en-US" dirty="0"/>
              <a:t> to </a:t>
            </a:r>
            <a:r>
              <a:rPr lang="en-US" dirty="0" smtClean="0"/>
              <a:t>your classmates</a:t>
            </a:r>
            <a:r>
              <a:rPr lang="en-US" dirty="0"/>
              <a:t>?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68366331"/>
              </p:ext>
            </p:extLst>
          </p:nvPr>
        </p:nvGraphicFramePr>
        <p:xfrm>
          <a:off x="291920" y="1310582"/>
          <a:ext cx="11414975" cy="52061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6489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937" y="0"/>
            <a:ext cx="11776536" cy="991673"/>
          </a:xfrm>
        </p:spPr>
        <p:txBody>
          <a:bodyPr>
            <a:noAutofit/>
          </a:bodyPr>
          <a:lstStyle/>
          <a:p>
            <a:r>
              <a:rPr lang="en-US" sz="2800" dirty="0"/>
              <a:t>How often do you have a one to one discussion with your teachers on the online platform including phone, email and </a:t>
            </a:r>
            <a:r>
              <a:rPr lang="en-US" sz="2800" dirty="0" err="1"/>
              <a:t>wp</a:t>
            </a:r>
            <a:r>
              <a:rPr lang="en-US" sz="2800" dirty="0"/>
              <a:t>? </a:t>
            </a:r>
            <a:endParaRPr lang="en-IN"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26727753"/>
              </p:ext>
            </p:extLst>
          </p:nvPr>
        </p:nvGraphicFramePr>
        <p:xfrm>
          <a:off x="407406" y="991673"/>
          <a:ext cx="11132063" cy="54735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6722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67" y="-91927"/>
            <a:ext cx="11905325" cy="835839"/>
          </a:xfrm>
        </p:spPr>
        <p:txBody>
          <a:bodyPr>
            <a:noAutofit/>
          </a:bodyPr>
          <a:lstStyle/>
          <a:p>
            <a:r>
              <a:rPr lang="en-US" sz="3600" dirty="0">
                <a:solidFill>
                  <a:srgbClr val="92D050"/>
                </a:solidFill>
              </a:rPr>
              <a:t> </a:t>
            </a:r>
            <a:r>
              <a:rPr lang="en-US" sz="3600" dirty="0" smtClean="0">
                <a:solidFill>
                  <a:srgbClr val="92D050"/>
                </a:solidFill>
              </a:rPr>
              <a:t/>
            </a:r>
            <a:br>
              <a:rPr lang="en-US" sz="3600" dirty="0" smtClean="0">
                <a:solidFill>
                  <a:srgbClr val="92D050"/>
                </a:solidFill>
              </a:rPr>
            </a:br>
            <a:r>
              <a:rPr lang="en-US" sz="3600" dirty="0" smtClean="0">
                <a:solidFill>
                  <a:srgbClr val="92D050"/>
                </a:solidFill>
              </a:rPr>
              <a:t>How </a:t>
            </a:r>
            <a:r>
              <a:rPr lang="en-US" sz="3600" dirty="0">
                <a:solidFill>
                  <a:srgbClr val="92D050"/>
                </a:solidFill>
              </a:rPr>
              <a:t>do you find Virtual Lab for maintaining lab records? </a:t>
            </a:r>
            <a:endParaRPr lang="en-IN" sz="3600" dirty="0">
              <a:solidFill>
                <a:srgbClr val="92D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4538480"/>
              </p:ext>
            </p:extLst>
          </p:nvPr>
        </p:nvGraphicFramePr>
        <p:xfrm>
          <a:off x="510438" y="743912"/>
          <a:ext cx="10848728" cy="59585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2240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061" y="0"/>
            <a:ext cx="11621991" cy="1320800"/>
          </a:xfrm>
        </p:spPr>
        <p:txBody>
          <a:bodyPr>
            <a:normAutofit/>
          </a:bodyPr>
          <a:lstStyle/>
          <a:p>
            <a:r>
              <a:rPr lang="en-US" sz="3600" dirty="0" smtClean="0"/>
              <a:t>Which </a:t>
            </a:r>
            <a:r>
              <a:rPr lang="en-US" sz="3600" dirty="0"/>
              <a:t>mode of teaching do you recommend post-</a:t>
            </a:r>
            <a:r>
              <a:rPr lang="en-US" sz="3600" dirty="0" err="1"/>
              <a:t>Covid</a:t>
            </a:r>
            <a:r>
              <a:rPr lang="en-US" sz="3600" dirty="0"/>
              <a:t> restrictions? </a:t>
            </a:r>
            <a:endParaRPr lang="en-IN" sz="3600" dirty="0"/>
          </a:p>
        </p:txBody>
      </p:sp>
      <p:graphicFrame>
        <p:nvGraphicFramePr>
          <p:cNvPr id="4" name="Chart 3"/>
          <p:cNvGraphicFramePr>
            <a:graphicFrameLocks/>
          </p:cNvGraphicFramePr>
          <p:nvPr>
            <p:extLst>
              <p:ext uri="{D42A27DB-BD31-4B8C-83A1-F6EECF244321}">
                <p14:modId xmlns:p14="http://schemas.microsoft.com/office/powerpoint/2010/main" val="2850191095"/>
              </p:ext>
            </p:extLst>
          </p:nvPr>
        </p:nvGraphicFramePr>
        <p:xfrm>
          <a:off x="399061" y="1349061"/>
          <a:ext cx="11217683" cy="52341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3413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3906" y="0"/>
            <a:ext cx="8809769" cy="644099"/>
          </a:xfrm>
        </p:spPr>
        <p:txBody>
          <a:bodyPr>
            <a:normAutofit/>
          </a:bodyPr>
          <a:lstStyle/>
          <a:p>
            <a:r>
              <a:rPr lang="en-US" sz="3200" dirty="0">
                <a:solidFill>
                  <a:schemeClr val="tx1"/>
                </a:solidFill>
              </a:rPr>
              <a:t> Indicate your overall online learning experience </a:t>
            </a:r>
            <a:endParaRPr lang="en-IN" sz="3200" dirty="0">
              <a:solidFill>
                <a:schemeClr val="tx1"/>
              </a:solidFill>
            </a:endParaRPr>
          </a:p>
        </p:txBody>
      </p:sp>
      <p:graphicFrame>
        <p:nvGraphicFramePr>
          <p:cNvPr id="6" name="Chart 5"/>
          <p:cNvGraphicFramePr>
            <a:graphicFrameLocks/>
          </p:cNvGraphicFramePr>
          <p:nvPr>
            <p:extLst>
              <p:ext uri="{D42A27DB-BD31-4B8C-83A1-F6EECF244321}">
                <p14:modId xmlns:p14="http://schemas.microsoft.com/office/powerpoint/2010/main" val="4283587491"/>
              </p:ext>
            </p:extLst>
          </p:nvPr>
        </p:nvGraphicFramePr>
        <p:xfrm>
          <a:off x="1050722" y="787790"/>
          <a:ext cx="9823604" cy="57255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76911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p:txBody>
          <a:bodyPr/>
          <a:lstStyle/>
          <a:p>
            <a:r>
              <a:rPr lang="en-US" dirty="0"/>
              <a:t>Sometimes there is poor connectivity form the teacher aide so there voice is breaking and we are unable to listen what they are telling . So not at all effective. Also we cannot do the practical efficiency                                                                                                                                                                                                                                                                                                                                                                                                                                                                                                                                                                                                                                                                                                                                                                                                                       </a:t>
            </a:r>
          </a:p>
          <a:p>
            <a:r>
              <a:rPr lang="en-US" dirty="0"/>
              <a:t> I feel this is a new step towards better learning ,and it really helps students who are not confident in physical class to respond or volunteer thinking how their friends might react. We are getting more </a:t>
            </a:r>
            <a:r>
              <a:rPr lang="en-US" dirty="0" smtClean="0"/>
              <a:t>attention </a:t>
            </a:r>
            <a:r>
              <a:rPr lang="en-US" dirty="0"/>
              <a:t>that we missed in </a:t>
            </a:r>
            <a:r>
              <a:rPr lang="en-US" dirty="0" smtClean="0"/>
              <a:t>physical </a:t>
            </a:r>
            <a:r>
              <a:rPr lang="en-US" dirty="0"/>
              <a:t>classes                                                                                                                                                                                                                                                                                                                                                                                                                                                                                                                                                                                                                                                                                                                                                                           </a:t>
            </a:r>
          </a:p>
          <a:p>
            <a:r>
              <a:rPr lang="en-US" dirty="0"/>
              <a:t> Online learning is effective but some students case </a:t>
            </a:r>
            <a:r>
              <a:rPr lang="en-US" dirty="0" smtClean="0"/>
              <a:t>create </a:t>
            </a:r>
            <a:r>
              <a:rPr lang="en-US" dirty="0"/>
              <a:t>some problems due to n poor network</a:t>
            </a:r>
            <a:r>
              <a:rPr lang="en-US" dirty="0" smtClean="0"/>
              <a:t>. Not </a:t>
            </a:r>
            <a:r>
              <a:rPr lang="en-US" dirty="0"/>
              <a:t>better than physical classes                                                                                                                                                                                                                                                                                                                                                                                                                                                                                                                                                                                                                                                                                                                                                                                                                                                                                                      </a:t>
            </a:r>
          </a:p>
          <a:p>
            <a:pPr marL="0" indent="0">
              <a:buNone/>
            </a:pPr>
            <a:r>
              <a:rPr lang="en-US" dirty="0"/>
              <a:t>                                                                                                                                                                                                                                                                                                                                                                                                                                                                                                                                                                                                                                                                                                                                                                                                                                                                                                                                                                                                                              </a:t>
            </a:r>
          </a:p>
        </p:txBody>
      </p:sp>
    </p:spTree>
    <p:extLst>
      <p:ext uri="{BB962C8B-B14F-4D97-AF65-F5344CB8AC3E}">
        <p14:creationId xmlns:p14="http://schemas.microsoft.com/office/powerpoint/2010/main" val="37967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p:txBody>
          <a:bodyPr/>
          <a:lstStyle/>
          <a:p>
            <a:r>
              <a:rPr lang="en-US" dirty="0"/>
              <a:t>I face many problems due to slow network in my area</a:t>
            </a:r>
            <a:r>
              <a:rPr lang="en-US" dirty="0" smtClean="0"/>
              <a:t>. class </a:t>
            </a:r>
            <a:r>
              <a:rPr lang="en-US" dirty="0"/>
              <a:t>was not taken according to the timetable so it was difficult to join all classes</a:t>
            </a:r>
            <a:r>
              <a:rPr lang="en-US" dirty="0" smtClean="0"/>
              <a:t>. And </a:t>
            </a:r>
            <a:r>
              <a:rPr lang="en-US" dirty="0"/>
              <a:t>I also disappointed that the courses </a:t>
            </a:r>
            <a:r>
              <a:rPr lang="en-US" dirty="0" err="1"/>
              <a:t>teches</a:t>
            </a:r>
            <a:r>
              <a:rPr lang="en-US" dirty="0"/>
              <a:t> us was not about our syllabus and use in future for a physics students.                                                                                                                                                                                                                                                                                                                                                                                                                                                                                                                                                                                                                                                                                                                                                                  </a:t>
            </a:r>
          </a:p>
          <a:p>
            <a:r>
              <a:rPr lang="en-US" dirty="0"/>
              <a:t> Difficult network service hang of classes blank </a:t>
            </a:r>
            <a:r>
              <a:rPr lang="en-US" dirty="0" smtClean="0"/>
              <a:t>screen</a:t>
            </a:r>
          </a:p>
          <a:p>
            <a:r>
              <a:rPr lang="en-US" dirty="0"/>
              <a:t>It's difficult to learn so many things                                                                                                                                                                                                                                                                                                                                                                                                                                                                                                                                                                                                                                                                                                                                                                                                                                                                                                                                                                                              </a:t>
            </a:r>
          </a:p>
          <a:p>
            <a:r>
              <a:rPr lang="en-US" dirty="0"/>
              <a:t> Not as good as physical teaching </a:t>
            </a:r>
            <a:endParaRPr lang="en-IN" dirty="0"/>
          </a:p>
          <a:p>
            <a:endParaRPr lang="en-IN" dirty="0"/>
          </a:p>
        </p:txBody>
      </p:sp>
    </p:spTree>
    <p:extLst>
      <p:ext uri="{BB962C8B-B14F-4D97-AF65-F5344CB8AC3E}">
        <p14:creationId xmlns:p14="http://schemas.microsoft.com/office/powerpoint/2010/main" val="1384144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212911" y="1841863"/>
            <a:ext cx="9838266" cy="4245429"/>
          </a:xfrm>
        </p:spPr>
        <p:txBody>
          <a:bodyPr/>
          <a:lstStyle/>
          <a:p>
            <a:r>
              <a:rPr lang="en-US" dirty="0" smtClean="0"/>
              <a:t>I </a:t>
            </a:r>
            <a:r>
              <a:rPr lang="en-US" dirty="0"/>
              <a:t>wish for attending offline classes rather than online.                                                                                                                                                                                                                                                                                                                                                                                                                                                                                                                                                                                                                                                                                                                                                                                                                                                                                                                                                                            </a:t>
            </a:r>
          </a:p>
          <a:p>
            <a:r>
              <a:rPr lang="en-US" dirty="0"/>
              <a:t> Online learning is good as compared to physical class </a:t>
            </a:r>
            <a:r>
              <a:rPr lang="en-US" dirty="0" err="1"/>
              <a:t>room.But</a:t>
            </a:r>
            <a:r>
              <a:rPr lang="en-US" dirty="0"/>
              <a:t> some times it's very bad during the bad network issues</a:t>
            </a:r>
            <a:r>
              <a:rPr lang="en-US" dirty="0" smtClean="0"/>
              <a:t>, in </a:t>
            </a:r>
            <a:r>
              <a:rPr lang="en-US" dirty="0"/>
              <a:t>village area those who are living they faced so much network issues in day to day </a:t>
            </a:r>
            <a:r>
              <a:rPr lang="en-US" dirty="0" smtClean="0"/>
              <a:t>life, any </a:t>
            </a:r>
            <a:r>
              <a:rPr lang="en-US" dirty="0"/>
              <a:t>many students have not attended the classes for their network problem and any other reason.                                                                                                                                                                                                                                                                                                                                                                                                                                                                                                                                                                                                                                                                                                                     </a:t>
            </a:r>
          </a:p>
          <a:p>
            <a:r>
              <a:rPr lang="en-US" dirty="0"/>
              <a:t> Online classes is a good  </a:t>
            </a:r>
            <a:r>
              <a:rPr lang="en-US" dirty="0" err="1" smtClean="0"/>
              <a:t>proformance</a:t>
            </a:r>
            <a:r>
              <a:rPr lang="en-US" dirty="0" smtClean="0"/>
              <a:t> </a:t>
            </a:r>
            <a:r>
              <a:rPr lang="en-US" dirty="0"/>
              <a:t>for students .it's a very helpful to students to the class.                                                                                                                                                                                                                                                                                                                                                                                                                                                                                                                                                                                                                                                                                                                                                                                                                                                                                                                                    </a:t>
            </a:r>
          </a:p>
          <a:p>
            <a:r>
              <a:rPr lang="en-US" dirty="0"/>
              <a:t> Very problem online classes                                                                                                                                                                                                                                                                                                                                                                                                                                                                                                                                                                                                                                                                                                                                                                                                                                                                                                                                                                                                         </a:t>
            </a:r>
          </a:p>
          <a:p>
            <a:r>
              <a:rPr lang="en-US" dirty="0"/>
              <a:t> Online study is better but  not experience like physical class work.                                                                                                                                                                                                                                                                                                                                                                                                                                                                                                                                                                                                                                                                                                                                                                                                                                                                                                                                                                </a:t>
            </a:r>
          </a:p>
          <a:p>
            <a:r>
              <a:rPr lang="en-US" dirty="0"/>
              <a:t> It is good but not as much as physical classes but teaching quiet good from the respective teachers </a:t>
            </a:r>
            <a:endParaRPr lang="en-IN" dirty="0"/>
          </a:p>
        </p:txBody>
      </p:sp>
    </p:spTree>
    <p:extLst>
      <p:ext uri="{BB962C8B-B14F-4D97-AF65-F5344CB8AC3E}">
        <p14:creationId xmlns:p14="http://schemas.microsoft.com/office/powerpoint/2010/main" val="2009783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p:txBody>
          <a:bodyPr/>
          <a:lstStyle/>
          <a:p>
            <a:r>
              <a:rPr lang="en-US" dirty="0"/>
              <a:t> It's quite good for me! And it's a new way  of learning and it me made me prompt so that </a:t>
            </a:r>
            <a:r>
              <a:rPr lang="en-US" dirty="0" err="1"/>
              <a:t>i</a:t>
            </a:r>
            <a:r>
              <a:rPr lang="en-US" dirty="0"/>
              <a:t> can give any online entrance exam without any hesitation.                                                                                                                                                                                                                                                                                                                                                                                                                                                                                                                                                                                                                                                                                                                                                                                                                                                                                </a:t>
            </a:r>
          </a:p>
          <a:p>
            <a:r>
              <a:rPr lang="en-US" dirty="0"/>
              <a:t> Only learning is very bad platform  so offline is good because online learning don't understand every thing sir please open the college                                                                                                                                                                                                                                                                                                                                                                                                                                                                                                                                                                                                                                                                                                                                                                                                                                                                                             </a:t>
            </a:r>
          </a:p>
          <a:p>
            <a:r>
              <a:rPr lang="en-US" dirty="0"/>
              <a:t> Sometimes I faced network issue</a:t>
            </a:r>
            <a:r>
              <a:rPr lang="en-US" dirty="0" smtClean="0"/>
              <a:t>, but </a:t>
            </a:r>
            <a:r>
              <a:rPr lang="en-US" dirty="0"/>
              <a:t>overall it's a good experience. We should appreciate this.</a:t>
            </a:r>
            <a:endParaRPr lang="en-IN" dirty="0"/>
          </a:p>
        </p:txBody>
      </p:sp>
    </p:spTree>
    <p:extLst>
      <p:ext uri="{BB962C8B-B14F-4D97-AF65-F5344CB8AC3E}">
        <p14:creationId xmlns:p14="http://schemas.microsoft.com/office/powerpoint/2010/main" val="1683013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097280" y="1959429"/>
            <a:ext cx="10058400" cy="4081934"/>
          </a:xfrm>
        </p:spPr>
        <p:txBody>
          <a:bodyPr>
            <a:normAutofit lnSpcReduction="10000"/>
          </a:bodyPr>
          <a:lstStyle/>
          <a:p>
            <a:r>
              <a:rPr lang="en-US" dirty="0"/>
              <a:t> Online learning was new for me and quite interesting and also very help full at this situation</a:t>
            </a:r>
            <a:r>
              <a:rPr lang="en-US" dirty="0" smtClean="0"/>
              <a:t>. Because </a:t>
            </a:r>
            <a:r>
              <a:rPr lang="en-US" dirty="0"/>
              <a:t>we are not allowed to go for classes and some where else so Online learning is very much help full at this </a:t>
            </a:r>
            <a:r>
              <a:rPr lang="en-US" dirty="0" smtClean="0"/>
              <a:t>situation and </a:t>
            </a:r>
            <a:r>
              <a:rPr lang="en-US" dirty="0"/>
              <a:t>very happy with it.                                                                                                                                                                                                                                                                                                                                                                                                                                                                                                                                                                                                                                                                                                                                                                                </a:t>
            </a:r>
          </a:p>
          <a:p>
            <a:r>
              <a:rPr lang="en-US" dirty="0"/>
              <a:t> I felt online learning is good in this crisis but physical classroom is better we can discuss more directly and can learn practically                                                                                                                                                                                                                                                                                                                                                                                                                                                                                                                                                                                                                                                                                                                                                                                                                                                                                               </a:t>
            </a:r>
          </a:p>
          <a:p>
            <a:r>
              <a:rPr lang="en-US" dirty="0"/>
              <a:t> I feel satisfied but practically getting knowledge from faculty is best                                                                                                                                                                                                                                                                                                                                                                                                                                                                                                                                                                                                                                                                                                                                                                                                                                                                                                                                                             </a:t>
            </a:r>
          </a:p>
          <a:p>
            <a:r>
              <a:rPr lang="en-US" dirty="0"/>
              <a:t> I have learned many new things through this online platform. Which </a:t>
            </a:r>
            <a:r>
              <a:rPr lang="en-US" dirty="0" err="1"/>
              <a:t>i</a:t>
            </a:r>
            <a:r>
              <a:rPr lang="en-US" dirty="0"/>
              <a:t> think it will be very useful in your life afterwards. The online learning platform was good enough.                                                                                                                                                                                                                                                                                                                                                                                                                                                                                                                                                                                                                                                                                                                                                                                                                                                            </a:t>
            </a:r>
          </a:p>
          <a:p>
            <a:r>
              <a:rPr lang="en-US" dirty="0"/>
              <a:t> It was a very nice experience . But there are little problem with connectivity . But overall experience was great with pine classes . Our lecturers are very friendly and they also clear all sort of doubts even while online learning .                                                                                                                                                                                                                                                                                                                                                                                                                                                                                                                                                                                                                                                                                                                                                                                           </a:t>
            </a:r>
          </a:p>
          <a:p>
            <a:r>
              <a:rPr lang="en-US" dirty="0"/>
              <a:t> Online teaching can be very effective if carried out properly.</a:t>
            </a:r>
            <a:endParaRPr lang="en-IN" dirty="0"/>
          </a:p>
        </p:txBody>
      </p:sp>
    </p:spTree>
    <p:extLst>
      <p:ext uri="{BB962C8B-B14F-4D97-AF65-F5344CB8AC3E}">
        <p14:creationId xmlns:p14="http://schemas.microsoft.com/office/powerpoint/2010/main" val="911734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p:txBody>
          <a:bodyPr>
            <a:normAutofit/>
          </a:bodyPr>
          <a:lstStyle/>
          <a:p>
            <a:r>
              <a:rPr lang="en-US" dirty="0"/>
              <a:t>I feel like it's a physical class room because the learning process is very good . Without any hesitation I can communicate with my respective faculty. I always used to answer all the questions which was asked by my teacher . I love to challenge myself everyday with a positive energy . And our faculties are also very responsible and they tough us very fluently .I love my online classes . Because sometimes I feel guilty while asking the questions during offline classes but now I can ask without any hesitation .                                                                                                                                                                                                                                                                                                                                                                                                                                                                                                 </a:t>
            </a:r>
          </a:p>
          <a:p>
            <a:r>
              <a:rPr lang="en-US" dirty="0"/>
              <a:t> online </a:t>
            </a:r>
            <a:r>
              <a:rPr lang="en-US" dirty="0" err="1"/>
              <a:t>i</a:t>
            </a:r>
            <a:r>
              <a:rPr lang="en-US" dirty="0"/>
              <a:t> slightly good... but as per my course offline learning will be the best ..                                                                                                                                                                                                                                                                                                                                                                                                                                                                                                                                                                                                                                                                                                                                                                                                                                                                                                                                                 </a:t>
            </a:r>
          </a:p>
          <a:p>
            <a:r>
              <a:rPr lang="en-US" dirty="0"/>
              <a:t> It was some was tough for me                                                                                                                                                                                                                                                                                                                                                                                                                                                                                                                                                                                                                                                                                                                                                                                                                                                                                                                                                                                                        </a:t>
            </a:r>
          </a:p>
          <a:p>
            <a:r>
              <a:rPr lang="en-US" dirty="0"/>
              <a:t> This is effective way to learn in lockdown.                                                                                                                                                                                                                                                                                                                                                                                                                                                                                                                                                                                                                                                                                                                                                                                                                                                                                                                                                                                         </a:t>
            </a:r>
          </a:p>
          <a:p>
            <a:r>
              <a:rPr lang="en-US" dirty="0"/>
              <a:t> Network problem is almost there in every class                                                                                                                                                                                                                                                                                                                                                                                                                                                                                                                                                                                                                                                                                                                                                                                                                                                                                                                                                                                      </a:t>
            </a:r>
          </a:p>
          <a:p>
            <a:r>
              <a:rPr lang="en-US" dirty="0"/>
              <a:t> Online learning is good but platform is pathetic. And </a:t>
            </a:r>
            <a:r>
              <a:rPr lang="en-US" dirty="0" err="1"/>
              <a:t>icalibrator</a:t>
            </a:r>
            <a:r>
              <a:rPr lang="en-US" dirty="0"/>
              <a:t> &amp; </a:t>
            </a:r>
            <a:r>
              <a:rPr lang="en-US" dirty="0" err="1"/>
              <a:t>impartus</a:t>
            </a:r>
            <a:r>
              <a:rPr lang="en-US" dirty="0"/>
              <a:t> is very irritating app. </a:t>
            </a:r>
            <a:endParaRPr lang="en-IN" dirty="0"/>
          </a:p>
        </p:txBody>
      </p:sp>
    </p:spTree>
    <p:extLst>
      <p:ext uri="{BB962C8B-B14F-4D97-AF65-F5344CB8AC3E}">
        <p14:creationId xmlns:p14="http://schemas.microsoft.com/office/powerpoint/2010/main" val="2985225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097280" y="1737360"/>
            <a:ext cx="9799077" cy="4300544"/>
          </a:xfrm>
        </p:spPr>
        <p:txBody>
          <a:bodyPr>
            <a:normAutofit fontScale="92500" lnSpcReduction="20000"/>
          </a:bodyPr>
          <a:lstStyle/>
          <a:p>
            <a:r>
              <a:rPr lang="en-US" dirty="0"/>
              <a:t> In my village network is very poor. Some times I am unable to attend the class. And sometimes father gave me some work for which me unable to attend the class. I think physical is good </a:t>
            </a:r>
            <a:r>
              <a:rPr lang="en-US" dirty="0" smtClean="0"/>
              <a:t>than </a:t>
            </a:r>
            <a:r>
              <a:rPr lang="en-US" dirty="0"/>
              <a:t>online.                                                                                                                                                                                                                                                                                                                                                                                                                                                                                                                                                                                                                                                                                                                                                                                                                                </a:t>
            </a:r>
          </a:p>
          <a:p>
            <a:r>
              <a:rPr lang="en-US" dirty="0"/>
              <a:t> It was really a effective and helpful method for teaching. In these pandemic situation it was really helpful                                                                                                                                                                                                                                                                                                                                                                                                                                                                                                                                                                                                                                                                                                                                                                                                                                                                                                                        </a:t>
            </a:r>
          </a:p>
          <a:p>
            <a:r>
              <a:rPr lang="en-US" dirty="0"/>
              <a:t> According to this </a:t>
            </a:r>
            <a:r>
              <a:rPr lang="en-US" dirty="0" smtClean="0"/>
              <a:t>pandemic </a:t>
            </a:r>
            <a:r>
              <a:rPr lang="en-US" dirty="0"/>
              <a:t>situation it </a:t>
            </a:r>
            <a:r>
              <a:rPr lang="en-US" dirty="0" smtClean="0"/>
              <a:t>will </a:t>
            </a:r>
            <a:r>
              <a:rPr lang="en-US" dirty="0"/>
              <a:t>be good for us but due to this online class so much </a:t>
            </a:r>
            <a:r>
              <a:rPr lang="en-US" dirty="0" smtClean="0"/>
              <a:t>problem </a:t>
            </a:r>
            <a:r>
              <a:rPr lang="en-US" dirty="0"/>
              <a:t>we have facing </a:t>
            </a:r>
            <a:r>
              <a:rPr lang="en-US" dirty="0" smtClean="0"/>
              <a:t>and </a:t>
            </a:r>
            <a:r>
              <a:rPr lang="en-US" dirty="0"/>
              <a:t>main thing is in exam also we have </a:t>
            </a:r>
            <a:r>
              <a:rPr lang="en-US" dirty="0" smtClean="0"/>
              <a:t>trouble </a:t>
            </a:r>
            <a:r>
              <a:rPr lang="en-US" dirty="0"/>
              <a:t>very much problem so rater then it </a:t>
            </a:r>
            <a:r>
              <a:rPr lang="en-US" dirty="0" smtClean="0"/>
              <a:t>will </a:t>
            </a:r>
            <a:r>
              <a:rPr lang="en-US" dirty="0"/>
              <a:t>be good for us our teacher will be very much </a:t>
            </a:r>
            <a:r>
              <a:rPr lang="en-US" dirty="0" smtClean="0"/>
              <a:t>senior </a:t>
            </a:r>
            <a:r>
              <a:rPr lang="en-US" dirty="0"/>
              <a:t>because they </a:t>
            </a:r>
            <a:r>
              <a:rPr lang="en-US" dirty="0" smtClean="0"/>
              <a:t>encourage </a:t>
            </a:r>
            <a:r>
              <a:rPr lang="en-US" dirty="0"/>
              <a:t>us </a:t>
            </a:r>
            <a:r>
              <a:rPr lang="en-US" dirty="0" smtClean="0"/>
              <a:t>for </a:t>
            </a:r>
            <a:r>
              <a:rPr lang="en-US" dirty="0"/>
              <a:t>study properly.so thank you for all y your effort to bright our future                                                                                                                                                                                                                                                                                                                                                                                                                                                                                                                                                                                                                                                                </a:t>
            </a:r>
          </a:p>
          <a:p>
            <a:r>
              <a:rPr lang="en-US" dirty="0"/>
              <a:t> It's </a:t>
            </a:r>
            <a:r>
              <a:rPr lang="en-US" dirty="0" smtClean="0"/>
              <a:t>pretty </a:t>
            </a:r>
            <a:r>
              <a:rPr lang="en-US" dirty="0"/>
              <a:t>good but it is </a:t>
            </a:r>
            <a:r>
              <a:rPr lang="en-US" dirty="0" smtClean="0"/>
              <a:t>stressful </a:t>
            </a:r>
            <a:r>
              <a:rPr lang="en-US" dirty="0"/>
              <a:t>for sitting hours </a:t>
            </a:r>
            <a:r>
              <a:rPr lang="en-US" dirty="0" err="1" smtClean="0"/>
              <a:t>infront</a:t>
            </a:r>
            <a:r>
              <a:rPr lang="en-US" dirty="0" smtClean="0"/>
              <a:t> </a:t>
            </a:r>
            <a:r>
              <a:rPr lang="en-US" dirty="0"/>
              <a:t>of phone during online class because daily 5-7 </a:t>
            </a:r>
            <a:r>
              <a:rPr lang="en-US" dirty="0" err="1"/>
              <a:t>hrs</a:t>
            </a:r>
            <a:r>
              <a:rPr lang="en-US" dirty="0"/>
              <a:t> </a:t>
            </a:r>
            <a:r>
              <a:rPr lang="en-US" dirty="0" err="1" smtClean="0"/>
              <a:t>infront</a:t>
            </a:r>
            <a:r>
              <a:rPr lang="en-US" dirty="0" smtClean="0"/>
              <a:t> </a:t>
            </a:r>
            <a:r>
              <a:rPr lang="en-US" dirty="0"/>
              <a:t>of mobile Or laptop is harmful.                                                                                                                                                                                                                                                                                                                                                                                                                                                                                                                                                                                                                                                                                                                                                                                                                                                                             </a:t>
            </a:r>
          </a:p>
          <a:p>
            <a:r>
              <a:rPr lang="en-US" dirty="0"/>
              <a:t> Pros- we can get the recorded video lectures\</a:t>
            </a:r>
            <a:r>
              <a:rPr lang="en-US" dirty="0" err="1"/>
              <a:t>nCons</a:t>
            </a:r>
            <a:r>
              <a:rPr lang="en-US" dirty="0"/>
              <a:t> - needs a good network connection which may not be available </a:t>
            </a:r>
            <a:r>
              <a:rPr lang="en-US" dirty="0" err="1"/>
              <a:t>everytime</a:t>
            </a:r>
            <a:r>
              <a:rPr lang="en-US" dirty="0"/>
              <a:t> and everywhere\n      Not as much interesting to learn as in class learning.\n                                                                                                                                                                                                                                                                                                                                                                                                                                                                                                                                                                                                                                                                                                                                                                                                                            </a:t>
            </a:r>
          </a:p>
          <a:p>
            <a:r>
              <a:rPr lang="en-US" dirty="0"/>
              <a:t> So much difficulty in login during our first exam </a:t>
            </a:r>
            <a:endParaRPr lang="en-IN" dirty="0"/>
          </a:p>
        </p:txBody>
      </p:sp>
    </p:spTree>
    <p:extLst>
      <p:ext uri="{BB962C8B-B14F-4D97-AF65-F5344CB8AC3E}">
        <p14:creationId xmlns:p14="http://schemas.microsoft.com/office/powerpoint/2010/main" val="2713584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097280" y="1920240"/>
            <a:ext cx="10058400" cy="4121122"/>
          </a:xfrm>
        </p:spPr>
        <p:txBody>
          <a:bodyPr>
            <a:normAutofit/>
          </a:bodyPr>
          <a:lstStyle/>
          <a:p>
            <a:r>
              <a:rPr lang="en-US" dirty="0"/>
              <a:t> It is good to have online learning but it would be best when we do offline classes it will give us more interesting while appearing the live classes.                                                                                                                                                                                                                                                                                                                                                                                                                                                                                                                                                                                                                                                                                                                                                                                                                                                                               </a:t>
            </a:r>
          </a:p>
          <a:p>
            <a:r>
              <a:rPr lang="en-US" dirty="0"/>
              <a:t> I had so many problems attending online classes...there were very poor internet connection in my </a:t>
            </a:r>
            <a:r>
              <a:rPr lang="en-US" dirty="0" err="1"/>
              <a:t>home..and</a:t>
            </a:r>
            <a:r>
              <a:rPr lang="en-US" dirty="0"/>
              <a:t> also the application name </a:t>
            </a:r>
            <a:r>
              <a:rPr lang="en-US" dirty="0" err="1"/>
              <a:t>icalibrator</a:t>
            </a:r>
            <a:r>
              <a:rPr lang="en-US" dirty="0"/>
              <a:t> didn't work easy during semester exam ..the app is too slow and not comfortable at all..                                                                                                                                                                                                                                                                                                                                                                                                                                                                                                                                                                                                                                                                                                                                                                                           </a:t>
            </a:r>
          </a:p>
          <a:p>
            <a:r>
              <a:rPr lang="en-US" dirty="0"/>
              <a:t> It is very useful by learning through online but due to network issues I have certain issue which were disturbing in my learning purpose of academic concept                                                                                                                                                                                                                                                                                                                                                                                                                                                                                                                                                                                                                                                                                                                                                                                                                                                                        </a:t>
            </a:r>
          </a:p>
          <a:p>
            <a:r>
              <a:rPr lang="en-US" dirty="0"/>
              <a:t> Online is good and also very helpful</a:t>
            </a:r>
          </a:p>
          <a:p>
            <a:r>
              <a:rPr lang="en-US" dirty="0"/>
              <a:t> I think this good but if offline will held then better for me and other students.                                                                                                                                                                                                                                                                                                                                                                                                                                                                                                                                                                                                                                                                                                                                                                                                                                                                                                                                                   </a:t>
            </a:r>
          </a:p>
          <a:p>
            <a:r>
              <a:rPr lang="en-US" dirty="0"/>
              <a:t> </a:t>
            </a:r>
            <a:r>
              <a:rPr lang="en-US" dirty="0" err="1"/>
              <a:t>Impartus</a:t>
            </a:r>
            <a:r>
              <a:rPr lang="en-US" dirty="0"/>
              <a:t> app was good </a:t>
            </a:r>
            <a:endParaRPr lang="en-IN" dirty="0"/>
          </a:p>
        </p:txBody>
      </p:sp>
    </p:spTree>
    <p:extLst>
      <p:ext uri="{BB962C8B-B14F-4D97-AF65-F5344CB8AC3E}">
        <p14:creationId xmlns:p14="http://schemas.microsoft.com/office/powerpoint/2010/main" val="2636216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919380" y="1737360"/>
            <a:ext cx="10236299" cy="4304002"/>
          </a:xfrm>
        </p:spPr>
        <p:txBody>
          <a:bodyPr>
            <a:normAutofit/>
          </a:bodyPr>
          <a:lstStyle/>
          <a:p>
            <a:r>
              <a:rPr lang="en-US" dirty="0"/>
              <a:t>Good experience about online learning                                                                                                                                                                                                                                                                                                                                                                                                                                                                                                                                                                                                                                                                                                                                                                                                                                                                                                                                                                                               </a:t>
            </a:r>
          </a:p>
          <a:p>
            <a:r>
              <a:rPr lang="en-US" dirty="0"/>
              <a:t> Difficult to understand                                                                                                                                                                                                                                                                                                                                                                                                                                                                                                                                                                                                                                                                                                                                                                                                                                                                                                                                                                                                             </a:t>
            </a:r>
          </a:p>
          <a:p>
            <a:r>
              <a:rPr lang="en-US" dirty="0"/>
              <a:t> Batter learning and batter experience to the students                                                                                                                                                                                                                                                                                                                                                                                                                                                                                                                                                                                                                                                                                                                                                                                                                                                                                                                                                                               </a:t>
            </a:r>
          </a:p>
          <a:p>
            <a:r>
              <a:rPr lang="en-US" dirty="0"/>
              <a:t> Online teaching is very helpful </a:t>
            </a:r>
            <a:r>
              <a:rPr lang="en-US" dirty="0" err="1"/>
              <a:t>durinf</a:t>
            </a:r>
            <a:r>
              <a:rPr lang="en-US" dirty="0"/>
              <a:t> this pandemic but I feel that we can learn better in physical teaching.                                                                                                                                                                                                                                                                                                                                                                                                                                                                                                                                                                                                                                                                                                                                                                                                                                                                                                                      </a:t>
            </a:r>
          </a:p>
          <a:p>
            <a:r>
              <a:rPr lang="en-US" dirty="0"/>
              <a:t> It is good but not good from physical classes also network problem is there . Network problem is a big problem for online class.                                                                                                                                                                                                                                                                                                                                                                                                                                                                                                                                                                                                                                                                                                                                                                                                                                                                                                    </a:t>
            </a:r>
          </a:p>
          <a:p>
            <a:r>
              <a:rPr lang="en-US" dirty="0"/>
              <a:t> In this pandemic situation</a:t>
            </a:r>
            <a:r>
              <a:rPr lang="en-US" dirty="0" smtClean="0"/>
              <a:t>. we </a:t>
            </a:r>
            <a:r>
              <a:rPr lang="en-US" dirty="0"/>
              <a:t>are studying  through online..</a:t>
            </a:r>
            <a:r>
              <a:rPr lang="en-US" dirty="0" err="1"/>
              <a:t>i</a:t>
            </a:r>
            <a:r>
              <a:rPr lang="en-US" dirty="0"/>
              <a:t> have one issue that we are listening lectures through online it's quite difficult.. Exams will be in online mode like chooses it will be more help full for us.. Because we learnt little bit through online mode and we are not able to write exams through offline mode and it will be very much difficult for  us.. </a:t>
            </a:r>
            <a:r>
              <a:rPr lang="en-US" dirty="0" err="1"/>
              <a:t>Plz</a:t>
            </a:r>
            <a:r>
              <a:rPr lang="en-US" dirty="0"/>
              <a:t> under stand... </a:t>
            </a:r>
            <a:r>
              <a:rPr lang="en-US" dirty="0" smtClean="0"/>
              <a:t>After Thank </a:t>
            </a:r>
            <a:r>
              <a:rPr lang="en-US" dirty="0"/>
              <a:t>you sir                                                                                                                                                                                                                                                                                                                                                                                                                                                                                                                                                                                                          </a:t>
            </a:r>
          </a:p>
        </p:txBody>
      </p:sp>
    </p:spTree>
    <p:extLst>
      <p:ext uri="{BB962C8B-B14F-4D97-AF65-F5344CB8AC3E}">
        <p14:creationId xmlns:p14="http://schemas.microsoft.com/office/powerpoint/2010/main" val="36992920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677334" y="1854925"/>
            <a:ext cx="10478346" cy="4186437"/>
          </a:xfrm>
        </p:spPr>
        <p:txBody>
          <a:bodyPr>
            <a:normAutofit/>
          </a:bodyPr>
          <a:lstStyle/>
          <a:p>
            <a:pPr marL="0" indent="0">
              <a:buNone/>
            </a:pPr>
            <a:r>
              <a:rPr lang="en-US" dirty="0"/>
              <a:t>                                                                                                                                                                                                                                                                                                                                                                                                                                                                                                                                                                                                                                                                                                                                                                                                                                                                                                                  </a:t>
            </a:r>
          </a:p>
          <a:p>
            <a:r>
              <a:rPr lang="en-US" dirty="0"/>
              <a:t> All I can say is that online learning is another kind of experience. Though in online classes there cannot be any kind physical interaction or communication but still I can say that I'm online classes I don't face any problems in communication and understanding the chapters and the concepts. The faulty members teaches the concept very clearly which doesn't make me feel that I am doing online classes. Online classes are also interesting.                                                                                                                                                                                                                                                                                                                                                                                                                                                                                                                                                                            </a:t>
            </a:r>
          </a:p>
          <a:p>
            <a:r>
              <a:rPr lang="en-US" dirty="0"/>
              <a:t> Some time facing so much of network issues its to dad                                                                                                                                                                                                                                                                                                                                                                                                                                                                                                                                                                                                                                                                                                                                                                                                                                                                                                                                                                               </a:t>
            </a:r>
          </a:p>
          <a:p>
            <a:r>
              <a:rPr lang="en-US" dirty="0"/>
              <a:t> Its easy to </a:t>
            </a:r>
            <a:r>
              <a:rPr lang="en-US" dirty="0" smtClean="0"/>
              <a:t>interact </a:t>
            </a:r>
            <a:r>
              <a:rPr lang="en-US" dirty="0"/>
              <a:t>with teachers personally in </a:t>
            </a:r>
            <a:r>
              <a:rPr lang="en-US" dirty="0" err="1"/>
              <a:t>wp</a:t>
            </a:r>
            <a:r>
              <a:rPr lang="en-US" dirty="0"/>
              <a:t>                                                                                                                                                                                                                                                                                                                                                                                                                                                                                                                                                                                                                                                                                                                                                                                                                                                                                                                                                                                 </a:t>
            </a:r>
          </a:p>
          <a:p>
            <a:r>
              <a:rPr lang="en-US" dirty="0"/>
              <a:t> It's going to good                                                                                                                                                                                                                                                                                                                                                                                                                                                                                                                                                                                                                                                                                                                                                                                                                                                                                                                                                                                                                  </a:t>
            </a:r>
          </a:p>
          <a:p>
            <a:r>
              <a:rPr lang="en-US" dirty="0"/>
              <a:t> Online </a:t>
            </a:r>
            <a:r>
              <a:rPr lang="en-US" dirty="0" err="1"/>
              <a:t>platfrom</a:t>
            </a:r>
            <a:r>
              <a:rPr lang="en-US" dirty="0"/>
              <a:t> is very good for the student who have fast server </a:t>
            </a:r>
            <a:r>
              <a:rPr lang="en-US" dirty="0" err="1"/>
              <a:t>internet.and</a:t>
            </a:r>
            <a:r>
              <a:rPr lang="en-US" dirty="0"/>
              <a:t> it also help the student to get the idea from different sector and learn vast thing.                                                                                                                                                                                                                                                                                                                                                                                                                                                                                                                                                                                                                                                                                                                                                                                                                                                                 </a:t>
            </a:r>
          </a:p>
        </p:txBody>
      </p:sp>
    </p:spTree>
    <p:extLst>
      <p:ext uri="{BB962C8B-B14F-4D97-AF65-F5344CB8AC3E}">
        <p14:creationId xmlns:p14="http://schemas.microsoft.com/office/powerpoint/2010/main" val="268789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53" y="0"/>
            <a:ext cx="11508378" cy="825861"/>
          </a:xfrm>
        </p:spPr>
        <p:txBody>
          <a:bodyPr>
            <a:normAutofit fontScale="90000"/>
          </a:bodyPr>
          <a:lstStyle/>
          <a:p>
            <a:r>
              <a:rPr lang="en-US" dirty="0"/>
              <a:t> Do you have access to a device for online learning?</a:t>
            </a:r>
            <a:endParaRPr lang="en-IN"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719327129"/>
              </p:ext>
            </p:extLst>
          </p:nvPr>
        </p:nvGraphicFramePr>
        <p:xfrm>
          <a:off x="156753" y="825861"/>
          <a:ext cx="10398035" cy="55620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6922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240970" y="2003835"/>
            <a:ext cx="9914710" cy="3880773"/>
          </a:xfrm>
        </p:spPr>
        <p:txBody>
          <a:bodyPr>
            <a:normAutofit lnSpcReduction="10000"/>
          </a:bodyPr>
          <a:lstStyle/>
          <a:p>
            <a:r>
              <a:rPr lang="en-US" dirty="0"/>
              <a:t> It's amazing.                                                                                                                                                                                                                                                                                                                                                                                                                                                                                                                                                                                                                                                                                                                                                                                                                                                                                                                                                                                                                       </a:t>
            </a:r>
          </a:p>
          <a:p>
            <a:r>
              <a:rPr lang="en-US" dirty="0"/>
              <a:t> Its bit difficult to have online class.                                                                                                                                                                                                                                                                                                                                                                                                                                                                                                                                                                                                                                                                                                                                                                                                                                                                                                                                                                                             </a:t>
            </a:r>
          </a:p>
          <a:p>
            <a:r>
              <a:rPr lang="en-US" dirty="0"/>
              <a:t>  It is great and new experience in studying online and It is good for me in covid19 pandemic.</a:t>
            </a:r>
          </a:p>
          <a:p>
            <a:r>
              <a:rPr lang="en-US" dirty="0"/>
              <a:t> It proved to be </a:t>
            </a:r>
            <a:r>
              <a:rPr lang="en-US" dirty="0" err="1"/>
              <a:t>favourable</a:t>
            </a:r>
            <a:r>
              <a:rPr lang="en-US" dirty="0"/>
              <a:t> to me.                                                                                                                                                                                                                                                                                                                                                                                                                                                                                                                                                                                                                                                                                                                                                                                                                                                                                                                                                                                                   </a:t>
            </a:r>
          </a:p>
          <a:p>
            <a:r>
              <a:rPr lang="en-US" dirty="0"/>
              <a:t> Really online learning is </a:t>
            </a:r>
            <a:r>
              <a:rPr lang="en-US" dirty="0" err="1"/>
              <a:t>benifits</a:t>
            </a:r>
            <a:r>
              <a:rPr lang="en-US" dirty="0"/>
              <a:t> as well as its cause </a:t>
            </a:r>
            <a:r>
              <a:rPr lang="en-US" dirty="0" err="1"/>
              <a:t>problem..due</a:t>
            </a:r>
            <a:r>
              <a:rPr lang="en-US" dirty="0"/>
              <a:t> to network issue its difficult for the student to attend the class to get running </a:t>
            </a:r>
            <a:r>
              <a:rPr lang="en-US" dirty="0" err="1"/>
              <a:t>notes..yes</a:t>
            </a:r>
            <a:r>
              <a:rPr lang="en-US" dirty="0"/>
              <a:t> there is an advantage that we can learn many things about the topics taught to us through websites and encyclopedia </a:t>
            </a:r>
            <a:r>
              <a:rPr lang="en-US" dirty="0" err="1"/>
              <a:t>etc..overall</a:t>
            </a:r>
            <a:r>
              <a:rPr lang="en-US" dirty="0"/>
              <a:t> its average about online classes                                                                                                                                                                                                                                                                                                                                                                                                                                                                                                                                                                                                                                                                                                 </a:t>
            </a:r>
          </a:p>
          <a:p>
            <a:r>
              <a:rPr lang="en-US" dirty="0"/>
              <a:t> Good going but sometimes network issue                                                                                                                                                                                                                                                                                                                                                                                                                                                                                                                                                                                                                                                                                                                                                                                                                                                                                                                                                                                              </a:t>
            </a:r>
          </a:p>
          <a:p>
            <a:r>
              <a:rPr lang="en-US" dirty="0"/>
              <a:t> It's very good platform to learning at home .</a:t>
            </a:r>
            <a:endParaRPr lang="en-IN" dirty="0"/>
          </a:p>
        </p:txBody>
      </p:sp>
    </p:spTree>
    <p:extLst>
      <p:ext uri="{BB962C8B-B14F-4D97-AF65-F5344CB8AC3E}">
        <p14:creationId xmlns:p14="http://schemas.microsoft.com/office/powerpoint/2010/main" val="2594636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677334" y="1881051"/>
            <a:ext cx="10478346" cy="4160311"/>
          </a:xfrm>
        </p:spPr>
        <p:txBody>
          <a:bodyPr>
            <a:normAutofit fontScale="77500" lnSpcReduction="20000"/>
          </a:bodyPr>
          <a:lstStyle/>
          <a:p>
            <a:r>
              <a:rPr lang="en-US" dirty="0"/>
              <a:t> Physical class is better than online classes . Please open physical classes                                                                                                                                                                                                                                                                                                                                                                                                                                                                                                                                                                                                                                                                                                                                                                                                                                                                                                                                                         </a:t>
            </a:r>
          </a:p>
          <a:p>
            <a:r>
              <a:rPr lang="en-US" dirty="0"/>
              <a:t> online class is not good . in the classroom we can study better than </a:t>
            </a:r>
            <a:r>
              <a:rPr lang="en-US" dirty="0" smtClean="0"/>
              <a:t>online class </a:t>
            </a:r>
            <a:endParaRPr lang="en-US" dirty="0"/>
          </a:p>
          <a:p>
            <a:r>
              <a:rPr lang="en-US" dirty="0"/>
              <a:t>Online learning is very challenging...</a:t>
            </a:r>
          </a:p>
          <a:p>
            <a:r>
              <a:rPr lang="en-US" dirty="0"/>
              <a:t> nice experience                                                                                                                                                                                                                                                                                                                                                                                                                                                                                                                                                                                                                                                                                                                                                                                                                                                                                                                                                                                                                     </a:t>
            </a:r>
          </a:p>
          <a:p>
            <a:r>
              <a:rPr lang="en-US" dirty="0"/>
              <a:t> online classes have been totally enriching and </a:t>
            </a:r>
            <a:r>
              <a:rPr lang="en-US" dirty="0" err="1"/>
              <a:t>gainfull</a:t>
            </a:r>
            <a:r>
              <a:rPr lang="en-US" dirty="0"/>
              <a:t>, the concepts are explained well and all doubts are cleared. Yes, some of us have faced some problems but we manage to come up with that. I enjoyed attending the classes and look forward to new learning experience in each class.                                                                                                                                                                                                                                                                                                                                                                                                                                                                                                                                                                                                                                                                                                                                        </a:t>
            </a:r>
          </a:p>
          <a:p>
            <a:r>
              <a:rPr lang="en-US" dirty="0"/>
              <a:t> I'm facing network problem but the classes which are explaining by the lectures are very effective to me. Face - to - face communication and clarification of doubts is also helping me while writing the exams .                                                                                                                                                                                                                                                                                                                                                                                                                                                                                                                                                                                                                                                                                                                                                                                                                   </a:t>
            </a:r>
          </a:p>
          <a:p>
            <a:r>
              <a:rPr lang="en-US" dirty="0"/>
              <a:t> It is not very affectively helpful as the physical classes                                                                                                                                                                                                                                                                                                                                                                                                                                                                                                                                                                                                                                                                                                                                                                                                                                                                                                                                                                          </a:t>
            </a:r>
          </a:p>
          <a:p>
            <a:r>
              <a:rPr lang="en-US" dirty="0"/>
              <a:t> It's good but physical classes are much better                                                                                                                                                                                                                                                                                                                                                                                                                                                                                                                                                                                                                                                                                                                                                                                                                                                                                                                                                                                      </a:t>
            </a:r>
          </a:p>
          <a:p>
            <a:r>
              <a:rPr lang="en-US" dirty="0"/>
              <a:t> It was good enough. Still I will prefer physical learning. The impact of physical classroom is much more than that of online learning.                                                                                                                                                                                                                                                                                                                                                                                                                                                                                                                                                                                                                                                                                                                                                                                                                                                                                              </a:t>
            </a:r>
          </a:p>
          <a:p>
            <a:r>
              <a:rPr lang="en-US" dirty="0"/>
              <a:t> Its good but its some </a:t>
            </a:r>
            <a:r>
              <a:rPr lang="en-US" dirty="0" err="1"/>
              <a:t>peoblematic</a:t>
            </a:r>
            <a:r>
              <a:rPr lang="en-US" dirty="0"/>
              <a:t> if the network is slow </a:t>
            </a:r>
            <a:endParaRPr lang="en-IN" dirty="0"/>
          </a:p>
        </p:txBody>
      </p:sp>
    </p:spTree>
    <p:extLst>
      <p:ext uri="{BB962C8B-B14F-4D97-AF65-F5344CB8AC3E}">
        <p14:creationId xmlns:p14="http://schemas.microsoft.com/office/powerpoint/2010/main" val="40701305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677334" y="1882588"/>
            <a:ext cx="10478346" cy="4158774"/>
          </a:xfrm>
        </p:spPr>
        <p:txBody>
          <a:bodyPr>
            <a:normAutofit fontScale="70000" lnSpcReduction="20000"/>
          </a:bodyPr>
          <a:lstStyle/>
          <a:p>
            <a:r>
              <a:rPr lang="en-US" dirty="0"/>
              <a:t>Online learning is very much </a:t>
            </a:r>
            <a:r>
              <a:rPr lang="en-US" dirty="0" smtClean="0"/>
              <a:t>help full </a:t>
            </a:r>
            <a:r>
              <a:rPr lang="en-US" dirty="0"/>
              <a:t>for all but not in every time, </a:t>
            </a:r>
            <a:r>
              <a:rPr lang="en-US" dirty="0" err="1"/>
              <a:t>i</a:t>
            </a:r>
            <a:r>
              <a:rPr lang="en-US" dirty="0"/>
              <a:t> mean if internet connection and the teaching quality is good.                                                                                                                                                                                                                                                                                                                                                                                                                                                                                                                                                                                                                                                                                                                                                                                                                                                                                                </a:t>
            </a:r>
          </a:p>
          <a:p>
            <a:r>
              <a:rPr lang="en-US" dirty="0"/>
              <a:t> It's good but not excellent\n                                                                                                                                                                                                                                                                                                                                                                                                                                                                                                                                                                                                                                                                                                                                                                                                                                                                                                                                                                                                       </a:t>
            </a:r>
          </a:p>
          <a:p>
            <a:r>
              <a:rPr lang="en-US" dirty="0"/>
              <a:t> In our villages network is not there because of </a:t>
            </a:r>
            <a:r>
              <a:rPr lang="en-US" dirty="0" smtClean="0"/>
              <a:t>internet </a:t>
            </a:r>
            <a:r>
              <a:rPr lang="en-US" dirty="0"/>
              <a:t>users is less so no towers nearby our villages I think combination of physical and online classes is better please remember our village students...                                                                                                                                                                                                                                                                                                                                                                                                                                                                                                                                                                                                                                                                                                                                                                                                                         </a:t>
            </a:r>
          </a:p>
          <a:p>
            <a:r>
              <a:rPr lang="en-US" dirty="0"/>
              <a:t> </a:t>
            </a:r>
            <a:r>
              <a:rPr lang="en-US" dirty="0" smtClean="0"/>
              <a:t>actually </a:t>
            </a:r>
            <a:r>
              <a:rPr lang="en-US" dirty="0"/>
              <a:t>online class is effective for us</a:t>
            </a:r>
            <a:r>
              <a:rPr lang="en-US" dirty="0" smtClean="0"/>
              <a:t>. but </a:t>
            </a:r>
            <a:r>
              <a:rPr lang="en-US" dirty="0"/>
              <a:t>there are some technical issue for which we are not able to do our class properly .                                                                                                                                                                                                                                                                                                                                                                                                                                                                                                                                                                                                                                                                                                                                                                                                                                                                                                    </a:t>
            </a:r>
          </a:p>
          <a:p>
            <a:r>
              <a:rPr lang="en-US" dirty="0"/>
              <a:t> It's very much essential for us as because many students comes from different regions which has a chance of infecting us also so it's quite good in online mode.                                                                                                                                                                                                                                                                                                                                                                                                                                                                                                                                                                                                                                                                                                                                                                                                                                                                    </a:t>
            </a:r>
          </a:p>
          <a:p>
            <a:r>
              <a:rPr lang="en-US" dirty="0"/>
              <a:t> the learning experience is very good but as I am </a:t>
            </a:r>
            <a:r>
              <a:rPr lang="en-US" dirty="0" err="1"/>
              <a:t>eee</a:t>
            </a:r>
            <a:r>
              <a:rPr lang="en-US" dirty="0"/>
              <a:t> student we are not able to do hardware practical in online mood . but we are working on simulation software.                                                                                                                                                                                                                                                                                                                                                                                                                                                                                                                                                                                                                                                                                                                                                                                                                                                                   </a:t>
            </a:r>
          </a:p>
          <a:p>
            <a:r>
              <a:rPr lang="en-US" dirty="0"/>
              <a:t> Because of the pandemic, online learning was the only way to cope with the situation without losing a year for which I am really grateful. But honestly I prefer offline learning because if the environment we live in. Courseware app was a boon but there are still a lot of issues. Teachers should be able to change and upload items and Materials they are teaching from liberally in the app and should be obliged to as well, so that the utility of courseware app is up to its full extent for the students and teachers as well.                                                                                                                                                                                                                                                                                                                                                                                                                                                                                        </a:t>
            </a:r>
          </a:p>
          <a:p>
            <a:r>
              <a:rPr lang="en-US" dirty="0"/>
              <a:t> The major problem is network issue and </a:t>
            </a:r>
            <a:r>
              <a:rPr lang="en-US" dirty="0" smtClean="0"/>
              <a:t>lack </a:t>
            </a:r>
            <a:r>
              <a:rPr lang="en-US" dirty="0"/>
              <a:t>of conversation                                                                                                                                                                                                                                                                                                                                                                                                                                                                                                                                                                                                                                                                                                                                                                                                                                                                                                                                                                         </a:t>
            </a:r>
          </a:p>
          <a:p>
            <a:r>
              <a:rPr lang="en-US" dirty="0"/>
              <a:t> In this pandemic online learning is Boon for me</a:t>
            </a:r>
            <a:endParaRPr lang="en-IN" dirty="0"/>
          </a:p>
        </p:txBody>
      </p:sp>
    </p:spTree>
    <p:extLst>
      <p:ext uri="{BB962C8B-B14F-4D97-AF65-F5344CB8AC3E}">
        <p14:creationId xmlns:p14="http://schemas.microsoft.com/office/powerpoint/2010/main" val="10894902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268624" y="1931012"/>
            <a:ext cx="9887055" cy="3880773"/>
          </a:xfrm>
        </p:spPr>
        <p:txBody>
          <a:bodyPr/>
          <a:lstStyle/>
          <a:p>
            <a:r>
              <a:rPr lang="en-US" dirty="0"/>
              <a:t>Its good in this situation                                                                                                                                                                                                                                                                                                                                                                                                                                                                                                                                                                                                                                                                                                                                                                                                                                                                                                                                                                                                          </a:t>
            </a:r>
          </a:p>
          <a:p>
            <a:r>
              <a:rPr lang="en-US" dirty="0"/>
              <a:t> The only thing I like about online classes is that they have helped me learn how to be independent, manage family time and also for some other works</a:t>
            </a:r>
            <a:r>
              <a:rPr lang="en-US" dirty="0" smtClean="0"/>
              <a:t>. shortly </a:t>
            </a:r>
            <a:r>
              <a:rPr lang="en-US" dirty="0"/>
              <a:t>I enjoyed distance learning.                                                                                                                                                                                                                                                                                                                                                                                                                                                                                                                                                                                                                                                                                                                                                                                                                                           </a:t>
            </a:r>
          </a:p>
          <a:p>
            <a:r>
              <a:rPr lang="en-US" dirty="0"/>
              <a:t> As our course is based on practical learning so it's very difficult to learn it in the online season. Sometimes there are connectivity issues.                                                                                                                                                                                                                                                                                                                                                                                                                                                                                                                                                                                                                                                                                                                                                                                                                                                                                      </a:t>
            </a:r>
          </a:p>
          <a:p>
            <a:r>
              <a:rPr lang="en-US" dirty="0"/>
              <a:t> Offline is much better than online v</a:t>
            </a:r>
            <a:r>
              <a:rPr lang="en-US" dirty="0" smtClean="0"/>
              <a:t>ery </a:t>
            </a:r>
            <a:r>
              <a:rPr lang="en-US" dirty="0"/>
              <a:t>effective </a:t>
            </a:r>
          </a:p>
          <a:p>
            <a:r>
              <a:rPr lang="en-US" dirty="0"/>
              <a:t> Quite good, hope the college would provide the best in future.                                                                                                                                                                                                                                                                                                                                                                                                                                                                                                                                                                                                                                                                                                                                                                                                                                                                                                                                                                      </a:t>
            </a:r>
          </a:p>
          <a:p>
            <a:r>
              <a:rPr lang="en-US" dirty="0"/>
              <a:t> Its better to have offline </a:t>
            </a:r>
            <a:r>
              <a:rPr lang="en-US" dirty="0" smtClean="0"/>
              <a:t>classes </a:t>
            </a:r>
            <a:endParaRPr lang="en-IN" dirty="0"/>
          </a:p>
        </p:txBody>
      </p:sp>
    </p:spTree>
    <p:extLst>
      <p:ext uri="{BB962C8B-B14F-4D97-AF65-F5344CB8AC3E}">
        <p14:creationId xmlns:p14="http://schemas.microsoft.com/office/powerpoint/2010/main" val="8705536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228177" y="1837480"/>
            <a:ext cx="8596668" cy="3880773"/>
          </a:xfrm>
        </p:spPr>
        <p:txBody>
          <a:bodyPr>
            <a:normAutofit fontScale="92500" lnSpcReduction="20000"/>
          </a:bodyPr>
          <a:lstStyle/>
          <a:p>
            <a:r>
              <a:rPr lang="en-US" dirty="0"/>
              <a:t>Online learning not very bad but sometimes due to net problem there are many issues and also outside students </a:t>
            </a:r>
            <a:r>
              <a:rPr lang="en-US" dirty="0" smtClean="0"/>
              <a:t>interfere </a:t>
            </a:r>
            <a:r>
              <a:rPr lang="en-US" dirty="0"/>
              <a:t>on online classes.                                                                                                                                                                                                                                                                                                                                                                                                                                                                                                                                                                                                                                                                                                                                                                                                                                                                                          </a:t>
            </a:r>
          </a:p>
          <a:p>
            <a:r>
              <a:rPr lang="en-US" dirty="0"/>
              <a:t> I think it is difficult to learn things from online so my suggestion is offline teaching is good                                                                                                                                                                                                                                                                                                                                                                                                                                                                                                                                                                                                                                                                                                                                                                                                                                                                                                                                    </a:t>
            </a:r>
          </a:p>
          <a:p>
            <a:r>
              <a:rPr lang="en-US" dirty="0"/>
              <a:t> In this pandemic situation covid-19 our university and department have take online class ,practical</a:t>
            </a:r>
            <a:r>
              <a:rPr lang="en-US" dirty="0" smtClean="0"/>
              <a:t>, notes </a:t>
            </a:r>
            <a:r>
              <a:rPr lang="en-US" dirty="0"/>
              <a:t>thank you Centurion University also very helpful us.                                                                                                                                                                                                                                                                                                                                                                                                                                                                                                                                                                                                                                                                                                                                                                                                                                                                      </a:t>
            </a:r>
          </a:p>
          <a:p>
            <a:r>
              <a:rPr lang="en-US" dirty="0"/>
              <a:t> Though online learning was quite easy but physical learning makes much sense than online learning.                                                                                                                                                                                                                                                                                                                                                                                                                                                                                                                                                                                                                                                                                                                                                                                                                                                                                                                                  </a:t>
            </a:r>
          </a:p>
          <a:p>
            <a:r>
              <a:rPr lang="en-US" dirty="0"/>
              <a:t> People are facing problem with connectivity issues and we are not getting some topics </a:t>
            </a:r>
          </a:p>
          <a:p>
            <a:r>
              <a:rPr lang="en-US" dirty="0"/>
              <a:t> There is no alternative for physical classes</a:t>
            </a:r>
            <a:r>
              <a:rPr lang="en-US" dirty="0" smtClean="0"/>
              <a:t>.. Hope </a:t>
            </a:r>
            <a:r>
              <a:rPr lang="en-US" dirty="0"/>
              <a:t>physical classes start soon.F4ankly saying I am not comfortable with online classes.                                                                                                                                                                                                                                                                                                                                                                                                                                                                                                                                                                                                                                                                                                                                                                                                                                                                                             </a:t>
            </a:r>
          </a:p>
          <a:p>
            <a:r>
              <a:rPr lang="en-US" dirty="0"/>
              <a:t> Noting is required </a:t>
            </a:r>
            <a:endParaRPr lang="en-IN" dirty="0"/>
          </a:p>
        </p:txBody>
      </p:sp>
    </p:spTree>
    <p:extLst>
      <p:ext uri="{BB962C8B-B14F-4D97-AF65-F5344CB8AC3E}">
        <p14:creationId xmlns:p14="http://schemas.microsoft.com/office/powerpoint/2010/main" val="2221498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250210" y="1737360"/>
            <a:ext cx="9799707" cy="4748139"/>
          </a:xfrm>
        </p:spPr>
        <p:txBody>
          <a:bodyPr>
            <a:normAutofit fontScale="77500" lnSpcReduction="20000"/>
          </a:bodyPr>
          <a:lstStyle/>
          <a:p>
            <a:r>
              <a:rPr lang="en-US" dirty="0"/>
              <a:t>Activities should be included such as </a:t>
            </a:r>
            <a:r>
              <a:rPr lang="en-US" dirty="0" err="1"/>
              <a:t>mcq</a:t>
            </a:r>
            <a:r>
              <a:rPr lang="en-US" dirty="0"/>
              <a:t> test </a:t>
            </a:r>
            <a:r>
              <a:rPr lang="en-US" dirty="0" err="1"/>
              <a:t>atlest</a:t>
            </a:r>
            <a:r>
              <a:rPr lang="en-US" dirty="0"/>
              <a:t> 1day in a week                                                                                                                                                                                                                                                                                                                                                                                                                                                                                                                                                                                                                                                                                                                                                                                                                                                                                                                                                                </a:t>
            </a:r>
          </a:p>
          <a:p>
            <a:r>
              <a:rPr lang="en-US" dirty="0"/>
              <a:t> I think in online learning nothing will happen. Its </a:t>
            </a:r>
            <a:r>
              <a:rPr lang="en-US" dirty="0" err="1"/>
              <a:t>helpfull</a:t>
            </a:r>
            <a:r>
              <a:rPr lang="en-US" dirty="0"/>
              <a:t> during this pandemic.to make us safe in this covid-19.                                                                                                                                                                                                                                                                                                                                                                                                                                                                                                                                                                                                                                                                                                                                                                                                                                                                                                                                                                 </a:t>
            </a:r>
          </a:p>
          <a:p>
            <a:r>
              <a:rPr lang="en-US" dirty="0"/>
              <a:t> Yes... It is good.... Because in this pandemic situation also our university provides so many facilities through online classes it is very much helpful to us.                                                                                                                                                                                                                                                                                                                                                                                                                                                                                                                                                                                                                                                                                                                                                                                                                                                                      </a:t>
            </a:r>
          </a:p>
          <a:p>
            <a:r>
              <a:rPr lang="en-US" dirty="0"/>
              <a:t> it is slightly good but not effective. The background noise is very disturbing and noisy environment .some times the network is not good so we disconnected so many times and the lecture will missed. The exam in online mode is not so good</a:t>
            </a:r>
            <a:r>
              <a:rPr lang="en-US" dirty="0" smtClean="0"/>
              <a:t>. some </a:t>
            </a:r>
            <a:r>
              <a:rPr lang="en-US" dirty="0"/>
              <a:t>of the event are missed by me. As per the pandemic is about to over and some of the institutions are opened so we want to do class on physical mode.                                                                                                                                                                                                                                                                                                                                                                                                                                                                                                                                                                                                                             </a:t>
            </a:r>
          </a:p>
          <a:p>
            <a:r>
              <a:rPr lang="en-US" dirty="0"/>
              <a:t> online learning has given good and nice experience and doing the work in online mode. sometime due to network issue </a:t>
            </a:r>
            <a:r>
              <a:rPr lang="en-US" dirty="0" err="1"/>
              <a:t>i</a:t>
            </a:r>
            <a:r>
              <a:rPr lang="en-US" dirty="0"/>
              <a:t> sometime </a:t>
            </a:r>
            <a:r>
              <a:rPr lang="en-US" dirty="0" err="1"/>
              <a:t>dont</a:t>
            </a:r>
            <a:r>
              <a:rPr lang="en-US" dirty="0"/>
              <a:t> like online rest all are fine.                                                                                                                                                                                                                                                                                                                                                                                                                                                                                                                                                                                                                                                                                                                                                                                                                                                                  </a:t>
            </a:r>
          </a:p>
          <a:p>
            <a:r>
              <a:rPr lang="en-US" dirty="0"/>
              <a:t> There is so much difficulties due to low network in our area</a:t>
            </a:r>
            <a:r>
              <a:rPr lang="en-US" dirty="0" smtClean="0"/>
              <a:t>. But </a:t>
            </a:r>
            <a:r>
              <a:rPr lang="en-US" dirty="0"/>
              <a:t>the teaching style is best</a:t>
            </a:r>
            <a:r>
              <a:rPr lang="en-US" dirty="0" smtClean="0"/>
              <a:t>. All </a:t>
            </a:r>
            <a:r>
              <a:rPr lang="en-US" dirty="0"/>
              <a:t>lectures are doing their best. A lot of thanks to them</a:t>
            </a:r>
            <a:r>
              <a:rPr lang="en-US" dirty="0" smtClean="0"/>
              <a:t>. </a:t>
            </a:r>
            <a:r>
              <a:rPr lang="en-US" dirty="0" err="1" smtClean="0"/>
              <a:t>Afterall</a:t>
            </a:r>
            <a:r>
              <a:rPr lang="en-US" dirty="0" smtClean="0"/>
              <a:t> </a:t>
            </a:r>
            <a:r>
              <a:rPr lang="en-US" dirty="0"/>
              <a:t>it would be best if there is use of white board and etc.                                                                                                                                                                                                                                                                                                                                                                                                                                                                                                                                                                                                                                                                                                                                                                                                            </a:t>
            </a:r>
          </a:p>
          <a:p>
            <a:r>
              <a:rPr lang="en-US" dirty="0"/>
              <a:t> Its good when there is good connectivity and Good and care taking lecturer                                                                                                                                                                                                                                                                                                                                                                                                                                                                                                                                                                                                                                                                                                                                                                                                                                                                                                                                                          </a:t>
            </a:r>
          </a:p>
          <a:p>
            <a:r>
              <a:rPr lang="en-US" dirty="0"/>
              <a:t> Sometimes official mail can't send for me and also EMT, ATT, OT students are not attend the cell biology class Due to the mail problem, so I want to kindly arrange  cell biology class for us again so we shall be helpful for our exam.                                                                                                                                                                                                                                                                                                                                                                                                                                                                                                                                                                                                                                                                                                                                                                                           </a:t>
            </a:r>
          </a:p>
          <a:p>
            <a:r>
              <a:rPr lang="en-US" dirty="0"/>
              <a:t> Not good online learning </a:t>
            </a:r>
            <a:endParaRPr lang="en-IN" dirty="0"/>
          </a:p>
        </p:txBody>
      </p:sp>
    </p:spTree>
    <p:extLst>
      <p:ext uri="{BB962C8B-B14F-4D97-AF65-F5344CB8AC3E}">
        <p14:creationId xmlns:p14="http://schemas.microsoft.com/office/powerpoint/2010/main" val="39686144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097279" y="1817784"/>
            <a:ext cx="9963655" cy="4303818"/>
          </a:xfrm>
        </p:spPr>
        <p:txBody>
          <a:bodyPr>
            <a:normAutofit fontScale="62500" lnSpcReduction="20000"/>
          </a:bodyPr>
          <a:lstStyle/>
          <a:p>
            <a:r>
              <a:rPr lang="en-US" dirty="0"/>
              <a:t>It's really good, sometime I got trouble with network connection but except this all things are good.                                                                                                                                                                                                                                                                                                                                                                                                                                                                                                                                                                                                                                                                                                                                                                                                                                                                                                                               </a:t>
            </a:r>
          </a:p>
          <a:p>
            <a:r>
              <a:rPr lang="en-US" dirty="0"/>
              <a:t> It's good but we can more improvement on this.                                                                                                                                                                                                                                                                                                                                                                                                                                                                                                                                                                                                                                                                                                                                                                                                                                                                                                                                                                                      </a:t>
            </a:r>
          </a:p>
          <a:p>
            <a:r>
              <a:rPr lang="en-US" dirty="0"/>
              <a:t> It was a good experience to have a online classes at home though I faced some internet issues at my home and little issue with the fee structure too but overall teachers tried their best to cover the syllabus</a:t>
            </a:r>
            <a:r>
              <a:rPr lang="en-US" dirty="0" smtClean="0"/>
              <a:t>. I </a:t>
            </a:r>
            <a:r>
              <a:rPr lang="en-US" dirty="0"/>
              <a:t>will always be thankful To my teacher's for Putting so much efforts For conducting Our classes.                                                                                                                                                                                                                                                                                                                                                                                                                                                                                                                                                                                                                                                                                                                  </a:t>
            </a:r>
          </a:p>
          <a:p>
            <a:r>
              <a:rPr lang="en-US" dirty="0"/>
              <a:t>                                                                                                                                                                                                                                                                                                                                                                                                                                                                                                                                                                                                                                                                                                                                                                                                                                                                                                                                                                                                                                     </a:t>
            </a:r>
          </a:p>
          <a:p>
            <a:r>
              <a:rPr lang="en-US" dirty="0"/>
              <a:t> From my childhood to now I didn't attended online classes. We are only aware of traditional classes. At first we faced so much difficulty but it was better now. I am waiting for offline classes.                                                                                                                                                                                                                                                                                                                                                                                                                                                                                                                                                                                                                                                                                                                                                                                                                                  </a:t>
            </a:r>
          </a:p>
          <a:p>
            <a:r>
              <a:rPr lang="en-US" dirty="0"/>
              <a:t> Online learning is very good. But the platform should also be good like "IMPARTUS". It consumes less data and all. There is no tiredness also.                                                                                                                                                                                                                                                                                                                                                                                                                                                                                                                                                                                                                                                                                                                                                                                                                                                                                      </a:t>
            </a:r>
          </a:p>
          <a:p>
            <a:r>
              <a:rPr lang="en-US" dirty="0"/>
              <a:t> I wish to start colleges fast . As we are lack of practical knowledge.it is too difficult in our future without practical </a:t>
            </a:r>
            <a:r>
              <a:rPr lang="en-US" dirty="0" err="1"/>
              <a:t>knowledge.we</a:t>
            </a:r>
            <a:r>
              <a:rPr lang="en-US" dirty="0"/>
              <a:t> can take our precautions during this pandemic. And it is too difficult in online classes a sit causing health issues .                                                                                                                                                                                                                                                                                                                                                                                                                                                                                                                                                                                                                                                                                                                                                                       </a:t>
            </a:r>
          </a:p>
          <a:p>
            <a:r>
              <a:rPr lang="en-US" dirty="0"/>
              <a:t> Nothing great experience </a:t>
            </a:r>
            <a:r>
              <a:rPr lang="en-US" dirty="0" err="1"/>
              <a:t>i</a:t>
            </a:r>
            <a:r>
              <a:rPr lang="en-US" dirty="0"/>
              <a:t> had                                                                                                                                                                                                                                                                                                                                                                                                                                                                                                                                                                                                                                                                                                                                                                                                                                                                                                                                                                                                      </a:t>
            </a:r>
          </a:p>
          <a:p>
            <a:r>
              <a:rPr lang="en-US" dirty="0"/>
              <a:t> the main reason behind saying no for online study is that students who can't understand in offline class then how you can we conclude that online could be better and for asking doubts there is no suitable system. and many problems like unknown person enters the class and start disturbing for which the whole class suffers . STUDENTS ALSO SHARE SCREEN WITH UNBEARABLE VIDEOS THAT TO INSULT TEACHER (EG- ADULTS FILMS).</a:t>
            </a:r>
          </a:p>
          <a:p>
            <a:r>
              <a:rPr lang="en-US" dirty="0"/>
              <a:t> Need physical class .</a:t>
            </a:r>
            <a:endParaRPr lang="en-IN" dirty="0"/>
          </a:p>
        </p:txBody>
      </p:sp>
    </p:spTree>
    <p:extLst>
      <p:ext uri="{BB962C8B-B14F-4D97-AF65-F5344CB8AC3E}">
        <p14:creationId xmlns:p14="http://schemas.microsoft.com/office/powerpoint/2010/main" val="4160433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184110" y="1853894"/>
            <a:ext cx="9971570" cy="3880773"/>
          </a:xfrm>
        </p:spPr>
        <p:txBody>
          <a:bodyPr/>
          <a:lstStyle/>
          <a:p>
            <a:r>
              <a:rPr lang="en-US" dirty="0"/>
              <a:t> Online classes good but main important network issue                                                                                                                                                                                                                                                                                                                                                                                                                                                                                                                                                                                                                                                                                                                                                                                                                                                                                                                                                                                </a:t>
            </a:r>
          </a:p>
          <a:p>
            <a:r>
              <a:rPr lang="en-US" dirty="0"/>
              <a:t> Online learning is good                                                                                                                                                                                                                                                                                                                                                                                                                                                                                                                                                                                                                                                                                                                                                                                                                                                                                                                                                                                                             </a:t>
            </a:r>
          </a:p>
          <a:p>
            <a:r>
              <a:rPr lang="en-US" dirty="0"/>
              <a:t> Online learning is good but class room learning is better than it                                                                                                                                                                                                                                                                                                                                                                                                                                                                                                                                                                                                                                                                                                                                                                                                                                                                                                                                                                   </a:t>
            </a:r>
          </a:p>
          <a:p>
            <a:r>
              <a:rPr lang="en-US" dirty="0"/>
              <a:t> The teachers should provide well documented and easy to read and understand </a:t>
            </a:r>
            <a:r>
              <a:rPr lang="en-US" dirty="0" err="1"/>
              <a:t>PDFs.Not</a:t>
            </a:r>
            <a:r>
              <a:rPr lang="en-US" dirty="0"/>
              <a:t> from any source, whatever comes in mind and it should be authentic, exact and strictly from the syllabus.\</a:t>
            </a:r>
            <a:r>
              <a:rPr lang="en-US" dirty="0" err="1"/>
              <a:t>nIt</a:t>
            </a:r>
            <a:r>
              <a:rPr lang="en-US" dirty="0"/>
              <a:t> should be well prepared by the teachers before the lecture and the teaching methodology should be student centric. Teachers must be student friendly.                                                                                                                                                                                                                                                                                                                                                                                                                                                                                                                                                                                                                                                                            </a:t>
            </a:r>
          </a:p>
          <a:p>
            <a:r>
              <a:rPr lang="en-US" dirty="0"/>
              <a:t> Not so satisfactory </a:t>
            </a:r>
            <a:endParaRPr lang="en-IN" dirty="0"/>
          </a:p>
        </p:txBody>
      </p:sp>
    </p:spTree>
    <p:extLst>
      <p:ext uri="{BB962C8B-B14F-4D97-AF65-F5344CB8AC3E}">
        <p14:creationId xmlns:p14="http://schemas.microsoft.com/office/powerpoint/2010/main" val="14860477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677334" y="1927952"/>
            <a:ext cx="10478346" cy="4538162"/>
          </a:xfrm>
        </p:spPr>
        <p:txBody>
          <a:bodyPr>
            <a:normAutofit fontScale="70000" lnSpcReduction="20000"/>
          </a:bodyPr>
          <a:lstStyle/>
          <a:p>
            <a:r>
              <a:rPr lang="en-US" dirty="0"/>
              <a:t>This is not good for me </a:t>
            </a:r>
            <a:r>
              <a:rPr lang="en-US" dirty="0" err="1"/>
              <a:t>bcz</a:t>
            </a:r>
            <a:r>
              <a:rPr lang="en-US" dirty="0"/>
              <a:t> not for good audio video\\n                                                                                                                                                                                                                                                                                                                                                                                                                                                                                                                                                                                                                                                                                                                                                                                                                                                                                                                                                                             </a:t>
            </a:r>
          </a:p>
          <a:p>
            <a:r>
              <a:rPr lang="en-US" dirty="0"/>
              <a:t> This online learning platform is good ,but in some time we are facing network issues.                                                                                                                                                                                                                                                                                                                                                                                                                                                                                                                                                                                                                                                                                                                                                                                                                                                                                                                                               </a:t>
            </a:r>
          </a:p>
          <a:p>
            <a:r>
              <a:rPr lang="en-US" dirty="0"/>
              <a:t> Please improve examination app , students were facing so much problem during exam .so it could be better.                                                                                                                                                                                                                                                                                                                                                                                                                                                                                                                                                                                                                                                                                                                                                                                                                                                                                                                           </a:t>
            </a:r>
          </a:p>
          <a:p>
            <a:r>
              <a:rPr lang="en-US" dirty="0"/>
              <a:t> Online Learning is an option we have to choose because of the ongoing pandemic of COVID-19. It`s hard to do all the classes watching the screen but we have to do it. Both the teachers and students are facing problems but we have to continue our education anyway.                                                                                                                                                                                                                                                                                                                                                                                                                                                                                                                                                                                                                                                                                                                                                              </a:t>
            </a:r>
          </a:p>
          <a:p>
            <a:r>
              <a:rPr lang="en-US" dirty="0"/>
              <a:t> good style teaching is done by which more knowledge in  theoretical but not in practical </a:t>
            </a:r>
            <a:r>
              <a:rPr lang="en-US" dirty="0" smtClean="0"/>
              <a:t>except                                                                                                                                                                                                                                                                                                                                                                                                                                                                                                                                                                                                                                                                                                                                                                                                                                                                                                                                    </a:t>
            </a:r>
            <a:endParaRPr lang="en-US" dirty="0"/>
          </a:p>
          <a:p>
            <a:r>
              <a:rPr lang="en-US" dirty="0"/>
              <a:t> Online </a:t>
            </a:r>
            <a:r>
              <a:rPr lang="en-US" dirty="0" smtClean="0"/>
              <a:t>classes  </a:t>
            </a:r>
            <a:r>
              <a:rPr lang="en-US" dirty="0"/>
              <a:t>are </a:t>
            </a:r>
            <a:r>
              <a:rPr lang="en-US" dirty="0" smtClean="0"/>
              <a:t>teaching </a:t>
            </a:r>
            <a:r>
              <a:rPr lang="en-US" dirty="0"/>
              <a:t>me how to be independent. Online classes are good but not </a:t>
            </a:r>
            <a:r>
              <a:rPr lang="en-US" dirty="0" smtClean="0"/>
              <a:t>so,, because </a:t>
            </a:r>
            <a:r>
              <a:rPr lang="en-US" dirty="0"/>
              <a:t>it is our first time experience.                                                                                                                                                                                                                                                                                                                                                                                                                                                                                                                                                                                                                                                                                                                                                                                                                                                                                                </a:t>
            </a:r>
          </a:p>
          <a:p>
            <a:r>
              <a:rPr lang="en-US" dirty="0"/>
              <a:t> Sometimes there are network issues and due to that sometimes there are fluctuations in voice and thus problems in understanding occurs.                                                                                                                                                                                                                                                                                                                                                                                                                                                                                                                                                                                                                                                                                                                                                                                                                                                                                             </a:t>
            </a:r>
          </a:p>
          <a:p>
            <a:r>
              <a:rPr lang="en-US" dirty="0"/>
              <a:t> Online learning has not at all been helpful because at times the classes are not scheduled as per the timetable and we have limited breaks , since we are at home there would be some disturbances. At times the classes are so much that it often leads to certain health problems like eye-strain and headache. At times while exams or assignment submission or while giving </a:t>
            </a:r>
            <a:r>
              <a:rPr lang="en-US" dirty="0" err="1"/>
              <a:t>ang</a:t>
            </a:r>
            <a:r>
              <a:rPr lang="en-US" dirty="0"/>
              <a:t> presentation or viva, we often don't get to listen to the teacher or the teacher often does not get to listen to the student's answer correctly due to network issues so as the reason we often loose marks and the track of answering a question. Exam portal too crashes at times. Offline learning is much better than online.                                                                                                                                                                                                                                                                                                               </a:t>
            </a:r>
          </a:p>
          <a:p>
            <a:r>
              <a:rPr lang="en-US" dirty="0"/>
              <a:t> It was very good for me. </a:t>
            </a:r>
            <a:endParaRPr lang="en-IN" dirty="0"/>
          </a:p>
        </p:txBody>
      </p:sp>
    </p:spTree>
    <p:extLst>
      <p:ext uri="{BB962C8B-B14F-4D97-AF65-F5344CB8AC3E}">
        <p14:creationId xmlns:p14="http://schemas.microsoft.com/office/powerpoint/2010/main" val="3677044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677333" y="1737360"/>
            <a:ext cx="10383601" cy="4304002"/>
          </a:xfrm>
        </p:spPr>
        <p:txBody>
          <a:bodyPr>
            <a:normAutofit fontScale="85000" lnSpcReduction="10000"/>
          </a:bodyPr>
          <a:lstStyle/>
          <a:p>
            <a:r>
              <a:rPr lang="en-US" dirty="0"/>
              <a:t>Online classes is very difficult because sometime network issue and sometime mic problem.                                                                                                                                                                                                                                                                                                                                                                                                                                                                                                                                                                                                                                                                                                                                                                                                                                                                                                                                           </a:t>
            </a:r>
          </a:p>
          <a:p>
            <a:r>
              <a:rPr lang="en-US" dirty="0"/>
              <a:t> Its good not best                                                                                                                                                                                                                                                                                                                                                                                                                                                                                                                                                                                                                                                                                                                                                                                                                                                                                                                                                                                                                   </a:t>
            </a:r>
          </a:p>
          <a:p>
            <a:r>
              <a:rPr lang="en-US" dirty="0"/>
              <a:t> Online learning is good but we can't understand most of the things and also difficult to remember the things that teacher teaches us. In online learning there is lot of network problem which we can't understand the words properly.                                                                                                                                                                                                                                                                                                                                                                                                                                                                                                                                                                                                                                                                                                                                                                                              </a:t>
            </a:r>
          </a:p>
          <a:p>
            <a:r>
              <a:rPr lang="en-US" dirty="0"/>
              <a:t> I want physical classes as soon as possible                                                                                                                                                                                                                                                                                                                                                                                                                                                                                                                                                                                                                                                                                                                                                                                                                                                                                                                                                                                         </a:t>
            </a:r>
          </a:p>
          <a:p>
            <a:r>
              <a:rPr lang="en-US" dirty="0"/>
              <a:t> In online learning  due to network problem </a:t>
            </a:r>
            <a:r>
              <a:rPr lang="en-US" dirty="0" err="1"/>
              <a:t>i</a:t>
            </a:r>
            <a:r>
              <a:rPr lang="en-US" dirty="0"/>
              <a:t> can not get clear voice all the time                                                                                                                                                                                                                                                                                                                                                                                                                                                                                                                                                                                                                                                                                                                                                                                                                                                                                                                                                   </a:t>
            </a:r>
          </a:p>
          <a:p>
            <a:r>
              <a:rPr lang="en-US" dirty="0"/>
              <a:t> Online learning is good in this </a:t>
            </a:r>
            <a:r>
              <a:rPr lang="en-US" dirty="0" err="1"/>
              <a:t>covid</a:t>
            </a:r>
            <a:r>
              <a:rPr lang="en-US" dirty="0"/>
              <a:t> situation but offline class is best for me.                                                                                                                                                                                                                                                                                                                                                                                                                                                                                                                                                                                                                                                                                                                                                                                                                                                                                                                                                   </a:t>
            </a:r>
          </a:p>
          <a:p>
            <a:r>
              <a:rPr lang="en-US" dirty="0"/>
              <a:t> Online learning-:Theory class is understand but practical class is not understand.</a:t>
            </a:r>
          </a:p>
          <a:p>
            <a:r>
              <a:rPr lang="en-US" dirty="0"/>
              <a:t> Network connection is very bad so that we are not able to see our screen properly and we are not able to understand                                                                                                                                                                                                                                                                                                                                                                                                                                                                                                                                                                                                                                                                                                                                                                                                                                                                                                                 </a:t>
            </a:r>
          </a:p>
          <a:p>
            <a:r>
              <a:rPr lang="en-US" dirty="0"/>
              <a:t> Online learning is dome what difficult and we are missing all the practical sessions.                                                                                                                                                                                                                                                                                                                                                                                                                                                                                                                                                                                                                                                                                                                                                                                                                                                                                                                                               </a:t>
            </a:r>
          </a:p>
          <a:p>
            <a:r>
              <a:rPr lang="en-US" dirty="0"/>
              <a:t> Online class is good </a:t>
            </a:r>
            <a:endParaRPr lang="en-IN" dirty="0"/>
          </a:p>
        </p:txBody>
      </p:sp>
    </p:spTree>
    <p:extLst>
      <p:ext uri="{BB962C8B-B14F-4D97-AF65-F5344CB8AC3E}">
        <p14:creationId xmlns:p14="http://schemas.microsoft.com/office/powerpoint/2010/main" val="3413904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386" y="215705"/>
            <a:ext cx="10562751" cy="740898"/>
          </a:xfrm>
        </p:spPr>
        <p:txBody>
          <a:bodyPr>
            <a:normAutofit fontScale="90000"/>
          </a:bodyPr>
          <a:lstStyle/>
          <a:p>
            <a:r>
              <a:rPr lang="en-US" dirty="0"/>
              <a:t>What device do you use for online learning?</a:t>
            </a:r>
            <a:endParaRPr lang="en-IN" dirty="0"/>
          </a:p>
        </p:txBody>
      </p:sp>
      <p:graphicFrame>
        <p:nvGraphicFramePr>
          <p:cNvPr id="5" name="Chart 4"/>
          <p:cNvGraphicFramePr>
            <a:graphicFrameLocks/>
          </p:cNvGraphicFramePr>
          <p:nvPr>
            <p:extLst>
              <p:ext uri="{D42A27DB-BD31-4B8C-83A1-F6EECF244321}">
                <p14:modId xmlns:p14="http://schemas.microsoft.com/office/powerpoint/2010/main" val="2646178705"/>
              </p:ext>
            </p:extLst>
          </p:nvPr>
        </p:nvGraphicFramePr>
        <p:xfrm>
          <a:off x="279009" y="956602"/>
          <a:ext cx="10018542" cy="54441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74687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239194" y="1949985"/>
            <a:ext cx="8596668" cy="3449644"/>
          </a:xfrm>
        </p:spPr>
        <p:txBody>
          <a:bodyPr>
            <a:normAutofit lnSpcReduction="10000"/>
          </a:bodyPr>
          <a:lstStyle/>
          <a:p>
            <a:r>
              <a:rPr lang="en-US" dirty="0"/>
              <a:t>It is hectic but I'm happy the way teachers put in their best efforts so that everything is clear.                                                                                                                                                                                                                                                                                                                                                                                                                                                                                                                                                                                                                                                                                                                                                                                                                                                                                                                                  </a:t>
            </a:r>
          </a:p>
          <a:p>
            <a:r>
              <a:rPr lang="en-US" dirty="0"/>
              <a:t> I am very happy. I got more knowledge                                                                                                                                                                                                                                                                                                                                                                                                                                                                                                                                                                                                                                                                                                                                                                                                                                                                                                                                                                                               </a:t>
            </a:r>
          </a:p>
          <a:p>
            <a:r>
              <a:rPr lang="en-US" dirty="0"/>
              <a:t> Practical class not satisfied                                                                                                                                                                                                                                                                                                                                                                                                                                                                                                                                                                                                                                                                                                                                                                                                                                                                                                                                                                                                       </a:t>
            </a:r>
          </a:p>
          <a:p>
            <a:r>
              <a:rPr lang="en-US" dirty="0"/>
              <a:t> Nothing                                                                                                                                                                                                                                                                                                                                                                                                                                                                                                                                                                                                                                                                                                                                                                                                                                                                                                                                                                                                                             </a:t>
            </a:r>
          </a:p>
          <a:p>
            <a:r>
              <a:rPr lang="en-US" dirty="0"/>
              <a:t> It is good </a:t>
            </a:r>
            <a:r>
              <a:rPr lang="en-US" dirty="0" err="1"/>
              <a:t>impartus</a:t>
            </a:r>
            <a:r>
              <a:rPr lang="en-US" dirty="0"/>
              <a:t> because we can review the class if you miss the class                                                                                                                                                                                                                                                                                                                                                                                                                                                                                                                                                                                                                                                                                                                                                                                                                                                                                                                                                           </a:t>
            </a:r>
          </a:p>
          <a:p>
            <a:r>
              <a:rPr lang="en-US" dirty="0"/>
              <a:t> It was ok but</a:t>
            </a:r>
            <a:r>
              <a:rPr lang="en-US" dirty="0" smtClean="0"/>
              <a:t>, there </a:t>
            </a:r>
            <a:r>
              <a:rPr lang="en-US" dirty="0"/>
              <a:t>are few network issues</a:t>
            </a:r>
            <a:r>
              <a:rPr lang="en-US" dirty="0" smtClean="0"/>
              <a:t>, since </a:t>
            </a:r>
            <a:r>
              <a:rPr lang="en-US" dirty="0"/>
              <a:t>I was living in a rural area it is hard to attempt tests and was worried about submissions.                                                                                                                                                                                                                                                                                                                                                                                                                                                                                                                                                                                                                                                                                                                                                                                                                                                                                        </a:t>
            </a:r>
          </a:p>
          <a:p>
            <a:r>
              <a:rPr lang="en-US" dirty="0"/>
              <a:t> it is difficult to attain online class </a:t>
            </a:r>
            <a:endParaRPr lang="en-IN" dirty="0"/>
          </a:p>
        </p:txBody>
      </p:sp>
    </p:spTree>
    <p:extLst>
      <p:ext uri="{BB962C8B-B14F-4D97-AF65-F5344CB8AC3E}">
        <p14:creationId xmlns:p14="http://schemas.microsoft.com/office/powerpoint/2010/main" val="15232020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206144" y="1872868"/>
            <a:ext cx="9949536" cy="4179511"/>
          </a:xfrm>
        </p:spPr>
        <p:txBody>
          <a:bodyPr>
            <a:normAutofit fontScale="92500" lnSpcReduction="10000"/>
          </a:bodyPr>
          <a:lstStyle/>
          <a:p>
            <a:r>
              <a:rPr lang="en-US" dirty="0"/>
              <a:t>Not so good .not so bad</a:t>
            </a:r>
          </a:p>
          <a:p>
            <a:r>
              <a:rPr lang="en-US" dirty="0"/>
              <a:t> </a:t>
            </a:r>
            <a:r>
              <a:rPr lang="en-US" dirty="0" err="1"/>
              <a:t>Onile</a:t>
            </a:r>
            <a:r>
              <a:rPr lang="en-US" dirty="0"/>
              <a:t> leading is helpful but due to network issues there is so much </a:t>
            </a:r>
            <a:r>
              <a:rPr lang="en-US" dirty="0" smtClean="0"/>
              <a:t>destructions </a:t>
            </a:r>
            <a:r>
              <a:rPr lang="en-US" dirty="0"/>
              <a:t>in studies. Sometimes there is audio and screen sharing problem. And we are unable to learn anything through </a:t>
            </a:r>
            <a:r>
              <a:rPr lang="en-US" dirty="0" err="1"/>
              <a:t>pratical</a:t>
            </a:r>
            <a:r>
              <a:rPr lang="en-US" dirty="0"/>
              <a:t>. No practical is conducted through online class. And I feel </a:t>
            </a:r>
            <a:r>
              <a:rPr lang="en-US" dirty="0" smtClean="0"/>
              <a:t>practical </a:t>
            </a:r>
            <a:r>
              <a:rPr lang="en-US" dirty="0"/>
              <a:t>is more necessary than </a:t>
            </a:r>
            <a:r>
              <a:rPr lang="en-US" dirty="0" err="1"/>
              <a:t>theory,becz</a:t>
            </a:r>
            <a:r>
              <a:rPr lang="en-US" dirty="0"/>
              <a:t> it's a speed learning process.                                                                                                                                                                                                                                                                                                                                                                                                                                                                                                                                                                                                                                                                                       </a:t>
            </a:r>
          </a:p>
          <a:p>
            <a:r>
              <a:rPr lang="en-US" dirty="0"/>
              <a:t> It was fine and very helpful                                                                                                                                                                                                                                                                                                                                                                                                                                                                                                                                                                                                                                                                                                                                                                                                                                                                                                                                                                                                        </a:t>
            </a:r>
          </a:p>
          <a:p>
            <a:r>
              <a:rPr lang="en-US" dirty="0"/>
              <a:t> I don't have any kind of problems with online learning, but it would be great if I could physically review the paper backs.                                                                                                                                                                                                                                                                                                                                                                                                                                                                                                                                                                                                                                                                                                                                                                                                                                                                                                         </a:t>
            </a:r>
          </a:p>
          <a:p>
            <a:r>
              <a:rPr lang="en-US" dirty="0"/>
              <a:t> am not </a:t>
            </a:r>
            <a:r>
              <a:rPr lang="en-US" dirty="0" smtClean="0"/>
              <a:t>satisfied </a:t>
            </a:r>
            <a:r>
              <a:rPr lang="en-US" dirty="0"/>
              <a:t>with </a:t>
            </a:r>
            <a:r>
              <a:rPr lang="en-US" dirty="0" smtClean="0"/>
              <a:t>online </a:t>
            </a:r>
            <a:r>
              <a:rPr lang="en-US" dirty="0"/>
              <a:t>studying the online education is not helpful for doing  practical so please conduct physical classes                                                                                                                                                                                                                                                                                                                                                                                                                                                                                                                                                                                                                                                                                                                                                                                                                                                                                                      </a:t>
            </a:r>
          </a:p>
          <a:p>
            <a:r>
              <a:rPr lang="en-US" dirty="0"/>
              <a:t> It's good                                                                                                                                                                                                                                                                                                                                                                                                                                                                                                                                                                                                                                                                                                                                                                                                                                                                                                                                                                                                                           </a:t>
            </a:r>
          </a:p>
          <a:p>
            <a:r>
              <a:rPr lang="en-US" dirty="0"/>
              <a:t> Network problems and </a:t>
            </a:r>
            <a:r>
              <a:rPr lang="en-US" dirty="0" smtClean="0"/>
              <a:t>disturbing </a:t>
            </a:r>
            <a:r>
              <a:rPr lang="en-US" dirty="0"/>
              <a:t>environment                                                                                                                                                                                                                                                                                                                                                                                                                                                                                                                                                                                                                                                                                                                                                                                                                                                                                                                                                                                         </a:t>
            </a:r>
          </a:p>
          <a:p>
            <a:endParaRPr lang="en-IN" dirty="0"/>
          </a:p>
        </p:txBody>
      </p:sp>
    </p:spTree>
    <p:extLst>
      <p:ext uri="{BB962C8B-B14F-4D97-AF65-F5344CB8AC3E}">
        <p14:creationId xmlns:p14="http://schemas.microsoft.com/office/powerpoint/2010/main" val="2592817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206144" y="2019147"/>
            <a:ext cx="8596668" cy="3880773"/>
          </a:xfrm>
        </p:spPr>
        <p:txBody>
          <a:bodyPr/>
          <a:lstStyle/>
          <a:p>
            <a:r>
              <a:rPr lang="en-US" dirty="0"/>
              <a:t> Nothing to share but if we would get our class recordings for each and every class then it would be better in my point of view.                                                                                                                                                                                                                                                                                                                                                                                                                                                                                                                                                                                                                                                                                                                                                                                                                                                                                                     </a:t>
            </a:r>
          </a:p>
          <a:p>
            <a:r>
              <a:rPr lang="en-US" dirty="0"/>
              <a:t> it's a good way of learning but sometimes it raises issues with the connectivity and sometimes it found to be difficult for learning due to the issues with the network.                                                                                                                                                                                                                                                                                                                                                                                                                                                                                                                                                                                                                                                                                                                                                                                                                                                            </a:t>
            </a:r>
          </a:p>
          <a:p>
            <a:r>
              <a:rPr lang="en-US" dirty="0"/>
              <a:t> Experience is good but sometimes we face problem due to network issue.                                                                                                                                                                                                                                                                                                                                                                                                                                                                                                                                                                                                                                                                                                                                                                                                                                                                                                                                                              </a:t>
            </a:r>
          </a:p>
          <a:p>
            <a:r>
              <a:rPr lang="en-US" dirty="0"/>
              <a:t> Online learning is rly difficult for me to understand </a:t>
            </a:r>
            <a:r>
              <a:rPr lang="en-US" dirty="0" err="1"/>
              <a:t>bcoz</a:t>
            </a:r>
            <a:r>
              <a:rPr lang="en-US" dirty="0"/>
              <a:t> </a:t>
            </a:r>
            <a:r>
              <a:rPr lang="en-US" dirty="0" err="1"/>
              <a:t>i</a:t>
            </a:r>
            <a:r>
              <a:rPr lang="en-US" dirty="0"/>
              <a:t> used have issues with each word and meaning which is not all possible to clear through online medium</a:t>
            </a:r>
            <a:r>
              <a:rPr lang="en-US" dirty="0" smtClean="0"/>
              <a:t>. But </a:t>
            </a:r>
            <a:r>
              <a:rPr lang="en-US" dirty="0"/>
              <a:t>also in some places </a:t>
            </a:r>
            <a:r>
              <a:rPr lang="en-US" dirty="0" err="1"/>
              <a:t>i</a:t>
            </a:r>
            <a:r>
              <a:rPr lang="en-US" dirty="0"/>
              <a:t> find it helpful .                                                                                                                                                                                                                                                                                                                                                                                                                                                                                                                                                                                                                                                                                                                                                                                                                       </a:t>
            </a:r>
          </a:p>
          <a:p>
            <a:r>
              <a:rPr lang="en-US" dirty="0"/>
              <a:t> It's very good\n </a:t>
            </a:r>
            <a:endParaRPr lang="en-IN" dirty="0"/>
          </a:p>
        </p:txBody>
      </p:sp>
    </p:spTree>
    <p:extLst>
      <p:ext uri="{BB962C8B-B14F-4D97-AF65-F5344CB8AC3E}">
        <p14:creationId xmlns:p14="http://schemas.microsoft.com/office/powerpoint/2010/main" val="29560484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184109" y="1965725"/>
            <a:ext cx="9832757" cy="4604448"/>
          </a:xfrm>
        </p:spPr>
        <p:txBody>
          <a:bodyPr>
            <a:normAutofit fontScale="92500" lnSpcReduction="20000"/>
          </a:bodyPr>
          <a:lstStyle/>
          <a:p>
            <a:r>
              <a:rPr lang="en-US" dirty="0"/>
              <a:t>It was not comfortable than offline </a:t>
            </a:r>
          </a:p>
          <a:p>
            <a:r>
              <a:rPr lang="en-US" dirty="0"/>
              <a:t>Yes</a:t>
            </a:r>
            <a:r>
              <a:rPr lang="en-US" dirty="0" smtClean="0"/>
              <a:t>, we </a:t>
            </a:r>
            <a:r>
              <a:rPr lang="en-US" dirty="0"/>
              <a:t>really like online class &amp; exams                                                                                                                                                                                                                                                                                                                                                                                                                                                                                                                                                                                                                                                                                                                                                                                                                                                                                                                                                                                             </a:t>
            </a:r>
          </a:p>
          <a:p>
            <a:r>
              <a:rPr lang="en-US" dirty="0"/>
              <a:t> it is little difficult to learn in online class .</a:t>
            </a:r>
          </a:p>
          <a:p>
            <a:r>
              <a:rPr lang="en-US" dirty="0"/>
              <a:t> It is not so good but it is difficult to understand and consult rate.it is use </a:t>
            </a:r>
            <a:r>
              <a:rPr lang="en-US" dirty="0" err="1"/>
              <a:t>ful</a:t>
            </a:r>
            <a:r>
              <a:rPr lang="en-US" dirty="0"/>
              <a:t>                                                                                                                                                                                                                                                                                                                                                                                                                                                                                                                                                                                                                                                                                                                                                                                                                                                                                                                                                  </a:t>
            </a:r>
          </a:p>
          <a:p>
            <a:r>
              <a:rPr lang="en-US" dirty="0"/>
              <a:t> I want physical class to clear my doubt openly  regarding to the topics</a:t>
            </a:r>
            <a:r>
              <a:rPr lang="en-US" dirty="0" smtClean="0"/>
              <a:t>. sometimes </a:t>
            </a:r>
            <a:r>
              <a:rPr lang="en-US" dirty="0"/>
              <a:t>network issue is also happening so that I was unable to connect the  meeting.                                                                                                                                                                                                                                                                                                                                                                                                                                                                                                                                                                                                                                                                                                                                                                                                                                                                     </a:t>
            </a:r>
          </a:p>
          <a:p>
            <a:r>
              <a:rPr lang="en-US" dirty="0"/>
              <a:t> Online class is quite good. </a:t>
            </a:r>
            <a:r>
              <a:rPr lang="en-US" dirty="0" smtClean="0"/>
              <a:t>But offline </a:t>
            </a:r>
            <a:r>
              <a:rPr lang="en-US" dirty="0"/>
              <a:t>class is better                                                                                                                                                                                                                                                                                                                                                                                                                                                                                                                                                                                                                                                                                                                                                                                                                                                                                                                                                                              </a:t>
            </a:r>
          </a:p>
          <a:p>
            <a:r>
              <a:rPr lang="en-US" dirty="0"/>
              <a:t> I experienced very bad for online classes                                                                                                                                                                                                                                                                                                                                                                                                                                                                                                                                                                                                                                                                                                                                                                                                                                                                                                                                                                                           </a:t>
            </a:r>
          </a:p>
          <a:p>
            <a:r>
              <a:rPr lang="en-US" dirty="0"/>
              <a:t> I had a decent experience in online learning and I would prefer physical classes to online one.                                                                                                                                                                                                                                                                                                                                                                                                                                                                                                                                                                                                                                                                                                                                                                                                                                                                                                                                     </a:t>
            </a:r>
          </a:p>
          <a:p>
            <a:r>
              <a:rPr lang="en-US" dirty="0"/>
              <a:t> New experience in online learning                                                                                                                                                                                                                                                                                                                                                                                                                                                                                                                                                                                                                                                                                                                                                                                                                                                                                                                                                                                                   </a:t>
            </a:r>
          </a:p>
          <a:p>
            <a:r>
              <a:rPr lang="en-US" dirty="0"/>
              <a:t> It's very helpful. We are having new experience. And it's a new thing to be learned.                                                                                                                                                                                                                                                                                                                                                                                                                                                                                                                                                                                                                                                                                                                                                                                                                                                                                                                                                </a:t>
            </a:r>
          </a:p>
          <a:p>
            <a:r>
              <a:rPr lang="en-US" dirty="0"/>
              <a:t> It is very helpful in online learning as I am able to understand very quickly </a:t>
            </a:r>
            <a:endParaRPr lang="en-IN" dirty="0"/>
          </a:p>
        </p:txBody>
      </p:sp>
    </p:spTree>
    <p:extLst>
      <p:ext uri="{BB962C8B-B14F-4D97-AF65-F5344CB8AC3E}">
        <p14:creationId xmlns:p14="http://schemas.microsoft.com/office/powerpoint/2010/main" val="24407028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097280" y="1933799"/>
            <a:ext cx="8596668" cy="3880773"/>
          </a:xfrm>
        </p:spPr>
        <p:txBody>
          <a:bodyPr/>
          <a:lstStyle/>
          <a:p>
            <a:r>
              <a:rPr lang="en-US" dirty="0"/>
              <a:t> I really appreciate the way of teaching. Teachers are friendly at solving queries.                                                                                                                                                                                                                                                                                                                                                                                                                                                                                                                                                                                                                                                                                                                                                                                                                                                                                                                                                  </a:t>
            </a:r>
          </a:p>
          <a:p>
            <a:r>
              <a:rPr lang="en-US" dirty="0"/>
              <a:t> Online class learning process is bad because fundamental concepts are not clear so I need physical class                                                                                                                                                                                                                                                                                                                                                                                                                                                                                                                                                                                                                                                                                                                                                                                                                                                                                                                            </a:t>
            </a:r>
          </a:p>
          <a:p>
            <a:r>
              <a:rPr lang="en-US" dirty="0"/>
              <a:t> Need more satisfaction !                                                                                                                                                                                                                                                                                                                                                                                                                                                                                                                                                                                                                                                                                                                                                                                                                                                                                                                                                                                                            </a:t>
            </a:r>
          </a:p>
          <a:p>
            <a:r>
              <a:rPr lang="en-US" dirty="0"/>
              <a:t> Good during this </a:t>
            </a:r>
            <a:r>
              <a:rPr lang="en-US" dirty="0" smtClean="0"/>
              <a:t>pandemic </a:t>
            </a:r>
            <a:r>
              <a:rPr lang="en-US" dirty="0"/>
              <a:t>situation online teaching is good </a:t>
            </a:r>
            <a:endParaRPr lang="en-IN" dirty="0"/>
          </a:p>
        </p:txBody>
      </p:sp>
    </p:spTree>
    <p:extLst>
      <p:ext uri="{BB962C8B-B14F-4D97-AF65-F5344CB8AC3E}">
        <p14:creationId xmlns:p14="http://schemas.microsoft.com/office/powerpoint/2010/main" val="6547884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SUGGESTIONS</a:t>
            </a:r>
            <a:endParaRPr lang="en-IN" u="sng" dirty="0"/>
          </a:p>
        </p:txBody>
      </p:sp>
      <p:sp>
        <p:nvSpPr>
          <p:cNvPr id="3" name="Content Placeholder 2"/>
          <p:cNvSpPr>
            <a:spLocks noGrp="1"/>
          </p:cNvSpPr>
          <p:nvPr>
            <p:ph idx="1"/>
          </p:nvPr>
        </p:nvSpPr>
        <p:spPr>
          <a:xfrm>
            <a:off x="1206144" y="1887031"/>
            <a:ext cx="9949536" cy="4800391"/>
          </a:xfrm>
        </p:spPr>
        <p:txBody>
          <a:bodyPr>
            <a:normAutofit lnSpcReduction="10000"/>
          </a:bodyPr>
          <a:lstStyle/>
          <a:p>
            <a:r>
              <a:rPr lang="en-US" dirty="0"/>
              <a:t> Online learning is an alternative platform for education. One can directly talk to the teacher about his problem. In this process if you cannot join the class at the time then you can watch the recording of the class available in the learning app. There are so many virtual platforms where one can watch and solve his/her problems by talking to teachers in various online learning apps.                                                                                                                                                                                                                                                                                                                                                                                                                                                                                                                                                                                                                                  </a:t>
            </a:r>
          </a:p>
          <a:p>
            <a:r>
              <a:rPr lang="en-US" dirty="0"/>
              <a:t> Good                                                                                                                                                                                                                                                                                                                                                                                                                                                                                                                                                                                                                                                                                                                                                                                                                                                                                                                                                                                                                                </a:t>
            </a:r>
          </a:p>
          <a:p>
            <a:r>
              <a:rPr lang="en-US" dirty="0"/>
              <a:t> It's very tough to understand the classes in online                                                                                                                                                                                                                                                                                                                                                                                                                                                                                                                                                                                                                                                                                                                                                                                                                                                                                                                                                                                 </a:t>
            </a:r>
          </a:p>
          <a:p>
            <a:r>
              <a:rPr lang="en-US" dirty="0"/>
              <a:t> At starting it was good but now it is difficult for me as well as for other students, as we are not getting a study type environment in our home. Even there are some online problems link failure, network issue n for that we sometimes miss our attendance. Even to understand some topics through online we find it difficult and confusing.                                                                                                                                                                                                                                                                                                                                                                                                                                                                                                                                                                                                                                                                                    </a:t>
            </a:r>
          </a:p>
          <a:p>
            <a:r>
              <a:rPr lang="en-US" dirty="0"/>
              <a:t> Unable to attend classes due to network issues and also pdf we cannot understand</a:t>
            </a:r>
          </a:p>
          <a:p>
            <a:r>
              <a:rPr lang="en-US" dirty="0"/>
              <a:t> Its easy but some times it difficult to attend </a:t>
            </a:r>
            <a:r>
              <a:rPr lang="en-US" dirty="0" err="1"/>
              <a:t>tge</a:t>
            </a:r>
            <a:r>
              <a:rPr lang="en-US" dirty="0"/>
              <a:t> class                                                                                                                                                                                                                                                                                                                                                                                                                                                                                                                                                                                                                                                                                                                                                                                                                                                                                                                                                                            </a:t>
            </a:r>
          </a:p>
          <a:p>
            <a:r>
              <a:rPr lang="en-US" dirty="0"/>
              <a:t> IT is quiet well in order to give exams but physical class are needed for better understanding</a:t>
            </a:r>
            <a:endParaRPr lang="en-IN" dirty="0"/>
          </a:p>
        </p:txBody>
      </p:sp>
    </p:spTree>
    <p:extLst>
      <p:ext uri="{BB962C8B-B14F-4D97-AF65-F5344CB8AC3E}">
        <p14:creationId xmlns:p14="http://schemas.microsoft.com/office/powerpoint/2010/main" val="2571236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777" y="257908"/>
            <a:ext cx="11294272" cy="1120726"/>
          </a:xfrm>
        </p:spPr>
        <p:txBody>
          <a:bodyPr>
            <a:normAutofit fontScale="90000"/>
          </a:bodyPr>
          <a:lstStyle/>
          <a:p>
            <a:r>
              <a:rPr lang="en-US" dirty="0"/>
              <a:t>Are you facing connectivity issues while attending online classes? </a:t>
            </a:r>
            <a:endParaRPr lang="en-IN" dirty="0"/>
          </a:p>
        </p:txBody>
      </p:sp>
      <p:graphicFrame>
        <p:nvGraphicFramePr>
          <p:cNvPr id="5" name="Chart 4"/>
          <p:cNvGraphicFramePr>
            <a:graphicFrameLocks/>
          </p:cNvGraphicFramePr>
          <p:nvPr>
            <p:extLst>
              <p:ext uri="{D42A27DB-BD31-4B8C-83A1-F6EECF244321}">
                <p14:modId xmlns:p14="http://schemas.microsoft.com/office/powerpoint/2010/main" val="4047562951"/>
              </p:ext>
            </p:extLst>
          </p:nvPr>
        </p:nvGraphicFramePr>
        <p:xfrm>
          <a:off x="799514" y="1480624"/>
          <a:ext cx="9076006" cy="49061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3608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 y="113211"/>
            <a:ext cx="10685417" cy="696686"/>
          </a:xfrm>
        </p:spPr>
        <p:txBody>
          <a:bodyPr>
            <a:normAutofit fontScale="90000"/>
          </a:bodyPr>
          <a:lstStyle/>
          <a:p>
            <a:r>
              <a:rPr lang="en-US" dirty="0"/>
              <a:t>Describe your internet connection at home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8819960"/>
              </p:ext>
            </p:extLst>
          </p:nvPr>
        </p:nvGraphicFramePr>
        <p:xfrm>
          <a:off x="389952" y="809897"/>
          <a:ext cx="11314368" cy="55517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7703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139" y="165463"/>
            <a:ext cx="11131489" cy="1075508"/>
          </a:xfrm>
        </p:spPr>
        <p:txBody>
          <a:bodyPr>
            <a:normAutofit fontScale="90000"/>
          </a:bodyPr>
          <a:lstStyle/>
          <a:p>
            <a:r>
              <a:rPr lang="en-US" dirty="0"/>
              <a:t>How much time do you devote each day (on an average) on online learning? </a:t>
            </a:r>
            <a:endParaRPr lang="en-IN" dirty="0"/>
          </a:p>
        </p:txBody>
      </p:sp>
      <p:graphicFrame>
        <p:nvGraphicFramePr>
          <p:cNvPr id="5" name="Chart 4"/>
          <p:cNvGraphicFramePr>
            <a:graphicFrameLocks/>
          </p:cNvGraphicFramePr>
          <p:nvPr>
            <p:extLst>
              <p:ext uri="{D42A27DB-BD31-4B8C-83A1-F6EECF244321}">
                <p14:modId xmlns:p14="http://schemas.microsoft.com/office/powerpoint/2010/main" val="1488702307"/>
              </p:ext>
            </p:extLst>
          </p:nvPr>
        </p:nvGraphicFramePr>
        <p:xfrm>
          <a:off x="429139" y="1344972"/>
          <a:ext cx="10867218" cy="4633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8557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82" y="139338"/>
            <a:ext cx="11784631" cy="971005"/>
          </a:xfrm>
        </p:spPr>
        <p:txBody>
          <a:bodyPr>
            <a:noAutofit/>
          </a:bodyPr>
          <a:lstStyle/>
          <a:p>
            <a:r>
              <a:rPr lang="en-US" sz="2800" dirty="0"/>
              <a:t>How effective (audio, visibility, video, interaction, sharing screen, group work) has online learning been for you? </a:t>
            </a:r>
            <a:endParaRPr lang="en-IN"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49393360"/>
              </p:ext>
            </p:extLst>
          </p:nvPr>
        </p:nvGraphicFramePr>
        <p:xfrm>
          <a:off x="313508" y="1110343"/>
          <a:ext cx="10593978" cy="52512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6390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511" y="152400"/>
            <a:ext cx="11575626" cy="1075509"/>
          </a:xfrm>
        </p:spPr>
        <p:txBody>
          <a:bodyPr>
            <a:normAutofit fontScale="90000"/>
          </a:bodyPr>
          <a:lstStyle/>
          <a:p>
            <a:r>
              <a:rPr lang="en-US" dirty="0"/>
              <a:t> </a:t>
            </a:r>
            <a:r>
              <a:rPr lang="en-US" sz="3100" dirty="0"/>
              <a:t>How helpful has your University been in offering you the resources (courseware, remote access to lab, V Lab etc.) to learn from home? </a:t>
            </a:r>
            <a:endParaRPr lang="en-IN" sz="3100" dirty="0"/>
          </a:p>
        </p:txBody>
      </p:sp>
      <p:graphicFrame>
        <p:nvGraphicFramePr>
          <p:cNvPr id="5" name="Chart 4"/>
          <p:cNvGraphicFramePr>
            <a:graphicFrameLocks/>
          </p:cNvGraphicFramePr>
          <p:nvPr>
            <p:extLst>
              <p:ext uri="{D42A27DB-BD31-4B8C-83A1-F6EECF244321}">
                <p14:modId xmlns:p14="http://schemas.microsoft.com/office/powerpoint/2010/main" val="1906168458"/>
              </p:ext>
            </p:extLst>
          </p:nvPr>
        </p:nvGraphicFramePr>
        <p:xfrm>
          <a:off x="465908" y="1469571"/>
          <a:ext cx="10598331"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2324881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195</TotalTime>
  <Words>4344</Words>
  <Application>Microsoft Office PowerPoint</Application>
  <PresentationFormat>Widescreen</PresentationFormat>
  <Paragraphs>221</Paragraphs>
  <Slides>45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Calibri</vt:lpstr>
      <vt:lpstr>Calibri Light</vt:lpstr>
      <vt:lpstr>Retrospect</vt:lpstr>
      <vt:lpstr>Students’ feedback on  Online Teaching and Learning Experience_2020-21 (During Covid period)</vt:lpstr>
      <vt:lpstr> Indicate your overall online learning experience </vt:lpstr>
      <vt:lpstr> Do you have access to a device for online learning?</vt:lpstr>
      <vt:lpstr>What device do you use for online learning?</vt:lpstr>
      <vt:lpstr>Are you facing connectivity issues while attending online classes? </vt:lpstr>
      <vt:lpstr>Describe your internet connection at home </vt:lpstr>
      <vt:lpstr>How much time do you devote each day (on an average) on online learning? </vt:lpstr>
      <vt:lpstr>How effective (audio, visibility, video, interaction, sharing screen, group work) has online learning been for you? </vt:lpstr>
      <vt:lpstr> How helpful has your University been in offering you the resources (courseware, remote access to lab, V Lab etc.) to learn from home? </vt:lpstr>
      <vt:lpstr> Do you enjoy learning remotely? </vt:lpstr>
      <vt:lpstr>How helpful (explaining the PPT and other teaching materials, response to query, pedagogy &amp; sol; delivery in class) are your teachers while handling sessions online? </vt:lpstr>
      <vt:lpstr>How stressful (irritation, headache, anxiety, body pain) is Online learning for you during the COVID-19 pandemic? </vt:lpstr>
      <vt:lpstr>How is the learning environment at your home? </vt:lpstr>
      <vt:lpstr>Are you satisfied with the technology and software you are using for online learning? </vt:lpstr>
      <vt:lpstr> How important is face-to-face communication for you? </vt:lpstr>
      <vt:lpstr>How often do you talk to your classmates? </vt:lpstr>
      <vt:lpstr>How often do you have a one to one discussion with your teachers on the online platform including phone, email and wp? </vt:lpstr>
      <vt:lpstr>  How do you find Virtual Lab for maintaining lab records? </vt:lpstr>
      <vt:lpstr>Which mode of teaching do you recommend post-Covid restrictions? </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lpstr>SUGGESTIONS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Indicate your overall online learning experience</dc:title>
  <dc:creator>SABYASACHI</dc:creator>
  <cp:lastModifiedBy>CUTM</cp:lastModifiedBy>
  <cp:revision>32</cp:revision>
  <dcterms:created xsi:type="dcterms:W3CDTF">2021-02-11T11:36:33Z</dcterms:created>
  <dcterms:modified xsi:type="dcterms:W3CDTF">2022-04-27T08:12:54Z</dcterms:modified>
</cp:coreProperties>
</file>